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8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347" r:id="rId17"/>
    <p:sldId id="273" r:id="rId18"/>
    <p:sldId id="271" r:id="rId19"/>
    <p:sldId id="272" r:id="rId20"/>
    <p:sldId id="277" r:id="rId21"/>
    <p:sldId id="274" r:id="rId22"/>
    <p:sldId id="275" r:id="rId23"/>
    <p:sldId id="276" r:id="rId24"/>
    <p:sldId id="281" r:id="rId25"/>
    <p:sldId id="278" r:id="rId26"/>
    <p:sldId id="279" r:id="rId27"/>
    <p:sldId id="280" r:id="rId28"/>
    <p:sldId id="282" r:id="rId29"/>
    <p:sldId id="283" r:id="rId30"/>
    <p:sldId id="284" r:id="rId31"/>
    <p:sldId id="286" r:id="rId32"/>
    <p:sldId id="288" r:id="rId33"/>
    <p:sldId id="289" r:id="rId34"/>
    <p:sldId id="290" r:id="rId35"/>
    <p:sldId id="303" r:id="rId36"/>
    <p:sldId id="348" r:id="rId37"/>
    <p:sldId id="304" r:id="rId38"/>
    <p:sldId id="305" r:id="rId39"/>
    <p:sldId id="291" r:id="rId40"/>
    <p:sldId id="292" r:id="rId41"/>
    <p:sldId id="349" r:id="rId42"/>
    <p:sldId id="293" r:id="rId43"/>
    <p:sldId id="294" r:id="rId44"/>
    <p:sldId id="295" r:id="rId45"/>
    <p:sldId id="296" r:id="rId46"/>
    <p:sldId id="298" r:id="rId47"/>
    <p:sldId id="315" r:id="rId48"/>
    <p:sldId id="300" r:id="rId49"/>
    <p:sldId id="301" r:id="rId50"/>
    <p:sldId id="314" r:id="rId51"/>
    <p:sldId id="302" r:id="rId52"/>
    <p:sldId id="313" r:id="rId53"/>
    <p:sldId id="307" r:id="rId54"/>
    <p:sldId id="312" r:id="rId55"/>
    <p:sldId id="308" r:id="rId56"/>
    <p:sldId id="309" r:id="rId57"/>
    <p:sldId id="310" r:id="rId58"/>
    <p:sldId id="311" r:id="rId59"/>
    <p:sldId id="316" r:id="rId60"/>
    <p:sldId id="317" r:id="rId61"/>
    <p:sldId id="318" r:id="rId62"/>
    <p:sldId id="319" r:id="rId63"/>
    <p:sldId id="320" r:id="rId64"/>
    <p:sldId id="321" r:id="rId65"/>
    <p:sldId id="322" r:id="rId66"/>
    <p:sldId id="323" r:id="rId67"/>
    <p:sldId id="325" r:id="rId68"/>
    <p:sldId id="327" r:id="rId69"/>
    <p:sldId id="328" r:id="rId70"/>
    <p:sldId id="343" r:id="rId71"/>
    <p:sldId id="341" r:id="rId72"/>
    <p:sldId id="344" r:id="rId73"/>
    <p:sldId id="345" r:id="rId74"/>
    <p:sldId id="346" r:id="rId75"/>
    <p:sldId id="329" r:id="rId76"/>
    <p:sldId id="330" r:id="rId77"/>
    <p:sldId id="331" r:id="rId78"/>
    <p:sldId id="333" r:id="rId79"/>
    <p:sldId id="332" r:id="rId80"/>
    <p:sldId id="335" r:id="rId81"/>
    <p:sldId id="336" r:id="rId82"/>
    <p:sldId id="337" r:id="rId83"/>
    <p:sldId id="338" r:id="rId84"/>
    <p:sldId id="340" r:id="rId8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59020" autoAdjust="0"/>
  </p:normalViewPr>
  <p:slideViewPr>
    <p:cSldViewPr snapToGrid="0">
      <p:cViewPr varScale="1">
        <p:scale>
          <a:sx n="71" d="100"/>
          <a:sy n="71" d="100"/>
        </p:scale>
        <p:origin x="207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tableStyles" Target="tableStyles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9C5BE1-2EC0-4E20-91BD-F3CB47034BE5}" type="datetimeFigureOut">
              <a:rPr kumimoji="1" lang="ja-JP" altLang="en-US" smtClean="0"/>
              <a:t>2017/6/3</a:t>
            </a:fld>
            <a:endParaRPr kumimoji="1" lang="ja-JP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 smtClean="0"/>
              <a:t>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ja-JP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C9F363-08D0-4E39-89DE-0EF13CB6014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438432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再來就是</a:t>
            </a:r>
            <a:r>
              <a:rPr lang="en-US" altLang="zh-TW" dirty="0" smtClean="0"/>
              <a:t>body</a:t>
            </a:r>
            <a:r>
              <a:rPr lang="zh-TW" altLang="en-US" dirty="0" smtClean="0"/>
              <a:t>的部分</a:t>
            </a:r>
            <a:endParaRPr lang="en-US" altLang="zh-TW" dirty="0" smtClean="0"/>
          </a:p>
          <a:p>
            <a:r>
              <a:rPr lang="zh-TW" altLang="en-US" dirty="0" smtClean="0"/>
              <a:t>在</a:t>
            </a:r>
            <a:r>
              <a:rPr lang="en-US" altLang="zh-TW" dirty="0" smtClean="0"/>
              <a:t>HTML5</a:t>
            </a:r>
            <a:r>
              <a:rPr lang="zh-TW" altLang="en-US" dirty="0" smtClean="0"/>
              <a:t>中</a:t>
            </a:r>
            <a:endParaRPr lang="en-US" altLang="zh-TW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 smtClean="0"/>
              <a:t>有一些新的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Semantic </a:t>
            </a:r>
            <a:r>
              <a:rPr lang="en-US" altLang="zh-TW" dirty="0" smtClean="0"/>
              <a:t>elements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 smtClean="0"/>
              <a:t>&lt;header&gt;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 smtClean="0"/>
              <a:t>用來表示區塊標題的區塊元素</a:t>
            </a:r>
            <a:endParaRPr lang="en-US" altLang="zh-TW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 smtClean="0"/>
              <a:t>&lt;</a:t>
            </a:r>
            <a:r>
              <a:rPr lang="en-US" altLang="zh-TW" dirty="0" err="1" smtClean="0"/>
              <a:t>nav</a:t>
            </a:r>
            <a:r>
              <a:rPr lang="en-US" altLang="zh-TW" dirty="0" smtClean="0"/>
              <a:t>&gt;</a:t>
            </a:r>
            <a:r>
              <a:rPr lang="zh-TW" altLang="en-US" dirty="0" smtClean="0"/>
              <a:t> </a:t>
            </a:r>
            <a:r>
              <a:rPr lang="en-US" altLang="zh-TW" dirty="0" smtClean="0"/>
              <a:t>navigation</a:t>
            </a:r>
            <a:r>
              <a:rPr lang="en-US" altLang="zh-TW" baseline="0" dirty="0" smtClean="0"/>
              <a:t> bar</a:t>
            </a:r>
            <a:endParaRPr lang="en-US" altLang="zh-TW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 smtClean="0"/>
              <a:t>導覽列，</a:t>
            </a:r>
            <a:r>
              <a:rPr lang="en-US" altLang="zh-TW" dirty="0" smtClean="0"/>
              <a:t>navigation links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 smtClean="0"/>
              <a:t>&lt;section&gt;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 smtClean="0"/>
              <a:t>定義文件中的節（</a:t>
            </a:r>
            <a:r>
              <a:rPr lang="en-US" altLang="zh-TW" dirty="0" smtClean="0"/>
              <a:t>section</a:t>
            </a:r>
            <a:r>
              <a:rPr lang="zh-TW" altLang="en-US" dirty="0" smtClean="0"/>
              <a:t>、區段）</a:t>
            </a:r>
            <a:endParaRPr lang="en-US" altLang="zh-TW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 smtClean="0"/>
              <a:t>&lt;article&gt;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 smtClean="0"/>
              <a:t>一個獨立的區塊</a:t>
            </a:r>
            <a:endParaRPr lang="en-US" altLang="zh-TW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 smtClean="0"/>
              <a:t>&lt;aside&gt;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 smtClean="0"/>
              <a:t>定義頁面主區域之外的內容，例如側邊攔</a:t>
            </a:r>
            <a:endParaRPr lang="en-US" altLang="zh-TW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&lt;footer&gt;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代表一個區塊的結尾訊息</a:t>
            </a:r>
            <a:endParaRPr lang="en-US" altLang="zh-TW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B7246B-3C92-436E-9B1A-3F03F94A3FBF}" type="slidenum">
              <a:rPr lang="zh-TW" altLang="en-US" smtClean="0"/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472973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List</a:t>
            </a:r>
            <a:r>
              <a:rPr lang="zh-TW" altLang="en-US" dirty="0" smtClean="0"/>
              <a:t>分為有序跟無序的</a:t>
            </a:r>
            <a:endParaRPr lang="en-US" altLang="zh-TW" dirty="0" smtClean="0"/>
          </a:p>
          <a:p>
            <a:r>
              <a:rPr lang="zh-TW" altLang="en-US" dirty="0" smtClean="0"/>
              <a:t>無序的用</a:t>
            </a:r>
            <a:r>
              <a:rPr lang="en-US" altLang="zh-TW" dirty="0" smtClean="0"/>
              <a:t>&lt;</a:t>
            </a:r>
            <a:r>
              <a:rPr lang="en-US" altLang="zh-TW" dirty="0" err="1" smtClean="0"/>
              <a:t>ul</a:t>
            </a:r>
            <a:r>
              <a:rPr lang="en-US" altLang="zh-TW" dirty="0" smtClean="0"/>
              <a:t>&gt;</a:t>
            </a:r>
            <a:r>
              <a:rPr lang="zh-TW" altLang="en-US" dirty="0" smtClean="0"/>
              <a:t>這個標籤</a:t>
            </a:r>
            <a:endParaRPr lang="en-US" altLang="zh-TW" dirty="0" smtClean="0"/>
          </a:p>
          <a:p>
            <a:r>
              <a:rPr lang="zh-TW" altLang="en-US" dirty="0" smtClean="0"/>
              <a:t>有序的用</a:t>
            </a:r>
            <a:r>
              <a:rPr lang="en-US" altLang="zh-TW" dirty="0" smtClean="0"/>
              <a:t>&lt;</a:t>
            </a:r>
            <a:r>
              <a:rPr lang="en-US" altLang="zh-TW" dirty="0" err="1" smtClean="0"/>
              <a:t>ol</a:t>
            </a:r>
            <a:r>
              <a:rPr lang="en-US" altLang="zh-TW" dirty="0" smtClean="0"/>
              <a:t>&gt;</a:t>
            </a:r>
          </a:p>
          <a:p>
            <a:r>
              <a:rPr lang="en-US" altLang="zh-TW" dirty="0" smtClean="0"/>
              <a:t>list</a:t>
            </a:r>
            <a:r>
              <a:rPr lang="zh-TW" altLang="en-US" dirty="0" smtClean="0"/>
              <a:t>中的內容用</a:t>
            </a:r>
            <a:r>
              <a:rPr lang="en-US" altLang="zh-TW" dirty="0" smtClean="0"/>
              <a:t>&lt;li&gt;</a:t>
            </a:r>
            <a:r>
              <a:rPr lang="zh-TW" altLang="en-US" dirty="0" smtClean="0"/>
              <a:t>列出</a:t>
            </a:r>
            <a:endParaRPr lang="en-US" altLang="zh-TW" dirty="0" smtClean="0"/>
          </a:p>
          <a:p>
            <a:endParaRPr lang="en-US" altLang="zh-TW" dirty="0" smtClean="0"/>
          </a:p>
          <a:p>
            <a:r>
              <a:rPr lang="en-US" altLang="zh-TW" dirty="0" smtClean="0"/>
              <a:t>unordered</a:t>
            </a:r>
            <a:r>
              <a:rPr lang="en-US" altLang="zh-TW" baseline="0" dirty="0" smtClean="0"/>
              <a:t> list</a:t>
            </a:r>
            <a:r>
              <a:rPr lang="zh-TW" altLang="en-US" baseline="0" dirty="0" smtClean="0"/>
              <a:t>可以設定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list-style-type</a:t>
            </a:r>
          </a:p>
          <a:p>
            <a:endParaRPr lang="en-US" altLang="zh-TW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ordered</a:t>
            </a:r>
            <a:r>
              <a:rPr lang="en-US" altLang="zh-TW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list</a:t>
            </a:r>
            <a:r>
              <a:rPr lang="zh-TW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也可以設定他的編號</a:t>
            </a:r>
            <a:endParaRPr lang="en-US" altLang="zh-TW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B7246B-3C92-436E-9B1A-3F03F94A3FBF}" type="slidenum">
              <a:rPr lang="zh-TW" altLang="en-US" smtClean="0"/>
              <a:t>42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061419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再來是圖片</a:t>
            </a:r>
            <a:endParaRPr lang="en-US" altLang="zh-TW" dirty="0" smtClean="0"/>
          </a:p>
          <a:p>
            <a:r>
              <a:rPr lang="zh-TW" altLang="en-US" dirty="0" smtClean="0"/>
              <a:t>透過</a:t>
            </a:r>
            <a:r>
              <a:rPr lang="en-US" altLang="zh-TW" dirty="0" smtClean="0"/>
              <a:t>&lt;</a:t>
            </a:r>
            <a:r>
              <a:rPr lang="en-US" altLang="zh-TW" dirty="0" err="1" smtClean="0"/>
              <a:t>img</a:t>
            </a:r>
            <a:r>
              <a:rPr lang="en-US" altLang="zh-TW" dirty="0" smtClean="0"/>
              <a:t>&gt;</a:t>
            </a:r>
            <a:r>
              <a:rPr lang="zh-TW" altLang="en-US" dirty="0" smtClean="0"/>
              <a:t>這個標籤來加入圖片</a:t>
            </a:r>
            <a:endParaRPr lang="en-US" altLang="zh-TW" dirty="0" smtClean="0"/>
          </a:p>
          <a:p>
            <a:r>
              <a:rPr lang="en-US" altLang="zh-TW" dirty="0" smtClean="0"/>
              <a:t>alt</a:t>
            </a:r>
            <a:r>
              <a:rPr lang="zh-TW" altLang="en-US" dirty="0" smtClean="0"/>
              <a:t>這個屬性是當圖片無法顯示時，會顯示的資訊</a:t>
            </a:r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B7246B-3C92-436E-9B1A-3F03F94A3FBF}" type="slidenum">
              <a:rPr lang="zh-TW" altLang="en-US" smtClean="0"/>
              <a:t>43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292180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controls:</a:t>
            </a:r>
            <a:r>
              <a:rPr lang="zh-TW" altLang="en-US" dirty="0" smtClean="0"/>
              <a:t> 增加音樂的控制項</a:t>
            </a:r>
            <a:r>
              <a:rPr lang="en-US" altLang="zh-TW" dirty="0" smtClean="0"/>
              <a:t>, </a:t>
            </a:r>
            <a:r>
              <a:rPr lang="zh-TW" altLang="en-US" dirty="0" smtClean="0"/>
              <a:t>像是播放、暫停、音量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B7246B-3C92-436E-9B1A-3F03F94A3FBF}" type="slidenum">
              <a:rPr lang="zh-TW" altLang="en-US" smtClean="0"/>
              <a:t>44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251405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CSS </a:t>
            </a:r>
            <a:r>
              <a:rPr lang="zh-TW" altLang="en-US" dirty="0" smtClean="0"/>
              <a:t>就是</a:t>
            </a:r>
            <a:r>
              <a:rPr lang="en-US" altLang="zh-TW" dirty="0" smtClean="0"/>
              <a:t>Cascading</a:t>
            </a:r>
            <a:r>
              <a:rPr lang="zh-TW" altLang="en-US" dirty="0" smtClean="0"/>
              <a:t> </a:t>
            </a:r>
            <a:r>
              <a:rPr lang="en-US" altLang="zh-TW" dirty="0" smtClean="0"/>
              <a:t>style</a:t>
            </a:r>
            <a:r>
              <a:rPr lang="zh-TW" altLang="en-US" dirty="0" smtClean="0"/>
              <a:t> </a:t>
            </a:r>
            <a:r>
              <a:rPr lang="en-US" altLang="zh-TW" dirty="0" smtClean="0"/>
              <a:t>sheet</a:t>
            </a:r>
          </a:p>
          <a:p>
            <a:r>
              <a:rPr lang="zh-TW" altLang="en-US" dirty="0" smtClean="0"/>
              <a:t>用來描述如何顯示</a:t>
            </a:r>
            <a:r>
              <a:rPr lang="en-US" altLang="zh-TW" dirty="0" smtClean="0"/>
              <a:t>HTML</a:t>
            </a:r>
            <a:r>
              <a:rPr lang="zh-TW" altLang="en-US" dirty="0" smtClean="0"/>
              <a:t>元素</a:t>
            </a:r>
            <a:endParaRPr lang="en-US" altLang="zh-TW" dirty="0" smtClean="0"/>
          </a:p>
          <a:p>
            <a:r>
              <a:rPr lang="zh-TW" altLang="en-US" dirty="0" smtClean="0"/>
              <a:t>他可以用來控制多個網頁的</a:t>
            </a:r>
            <a:r>
              <a:rPr lang="en-US" altLang="zh-TW" dirty="0" smtClean="0"/>
              <a:t>layout</a:t>
            </a:r>
          </a:p>
          <a:p>
            <a:r>
              <a:rPr lang="zh-TW" altLang="en-US" dirty="0" smtClean="0"/>
              <a:t>外部的樣式表會存在</a:t>
            </a:r>
            <a:r>
              <a:rPr lang="en-US" altLang="zh-TW" dirty="0" err="1" smtClean="0"/>
              <a:t>css</a:t>
            </a:r>
            <a:r>
              <a:rPr lang="zh-TW" altLang="en-US" dirty="0" smtClean="0"/>
              <a:t>檔案中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B7246B-3C92-436E-9B1A-3F03F94A3FBF}" type="slidenum">
              <a:rPr lang="zh-TW" altLang="en-US" smtClean="0"/>
              <a:t>46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092683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%</a:t>
            </a:r>
            <a:r>
              <a:rPr lang="en-US" altLang="zh-TW" baseline="0" dirty="0" smtClean="0"/>
              <a:t> …</a:t>
            </a:r>
            <a:r>
              <a:rPr lang="zh-TW" altLang="en-US" baseline="0" dirty="0" smtClean="0"/>
              <a:t> 看</a:t>
            </a:r>
            <a:r>
              <a:rPr lang="en-US" altLang="zh-TW" baseline="0" dirty="0" smtClean="0"/>
              <a:t>parent </a:t>
            </a:r>
            <a:r>
              <a:rPr lang="zh-TW" altLang="en-US" baseline="0" dirty="0" smtClean="0"/>
              <a:t>相對比例去做更改</a:t>
            </a:r>
            <a:endParaRPr lang="en-US" altLang="zh-TW" baseline="0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C9F363-08D0-4E39-89DE-0EF13CB60140}" type="slidenum">
              <a:rPr kumimoji="1" lang="ja-JP" altLang="en-US" smtClean="0"/>
              <a:t>47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628663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有三種方式加入</a:t>
            </a:r>
            <a:r>
              <a:rPr lang="en-US" altLang="zh-TW" dirty="0" smtClean="0"/>
              <a:t>CSS</a:t>
            </a:r>
          </a:p>
          <a:p>
            <a:r>
              <a:rPr lang="zh-TW" altLang="en-US" dirty="0" smtClean="0"/>
              <a:t>第一種是加入外部的</a:t>
            </a:r>
            <a:r>
              <a:rPr lang="en-US" altLang="zh-TW" dirty="0" smtClean="0"/>
              <a:t>style</a:t>
            </a:r>
            <a:r>
              <a:rPr lang="zh-TW" altLang="en-US" dirty="0" smtClean="0"/>
              <a:t> </a:t>
            </a:r>
            <a:r>
              <a:rPr lang="en-US" altLang="zh-TW" dirty="0" smtClean="0"/>
              <a:t>sheet</a:t>
            </a:r>
          </a:p>
          <a:p>
            <a:r>
              <a:rPr lang="zh-TW" altLang="en-US" dirty="0" smtClean="0"/>
              <a:t>在</a:t>
            </a:r>
            <a:r>
              <a:rPr lang="en-US" altLang="zh-TW" dirty="0" smtClean="0"/>
              <a:t>head</a:t>
            </a:r>
            <a:r>
              <a:rPr lang="zh-TW" altLang="en-US" dirty="0" smtClean="0"/>
              <a:t>中，透過</a:t>
            </a:r>
            <a:r>
              <a:rPr lang="en-US" altLang="zh-TW" dirty="0" smtClean="0"/>
              <a:t>link</a:t>
            </a:r>
            <a:r>
              <a:rPr lang="zh-TW" altLang="en-US" dirty="0" smtClean="0"/>
              <a:t>來連結外部資源</a:t>
            </a:r>
            <a:endParaRPr lang="en-US" altLang="zh-TW" dirty="0" smtClean="0"/>
          </a:p>
          <a:p>
            <a:endParaRPr lang="en-US" altLang="zh-TW" dirty="0" smtClean="0"/>
          </a:p>
          <a:p>
            <a:r>
              <a:rPr lang="zh-TW" altLang="en-US" dirty="0" smtClean="0"/>
              <a:t>第二種是內部的</a:t>
            </a:r>
            <a:r>
              <a:rPr lang="en-US" altLang="zh-TW" dirty="0" smtClean="0"/>
              <a:t>style</a:t>
            </a:r>
            <a:r>
              <a:rPr lang="zh-TW" altLang="en-US" dirty="0" smtClean="0"/>
              <a:t> </a:t>
            </a:r>
            <a:r>
              <a:rPr lang="en-US" altLang="zh-TW" dirty="0" smtClean="0"/>
              <a:t>sheet</a:t>
            </a:r>
          </a:p>
          <a:p>
            <a:r>
              <a:rPr lang="zh-TW" altLang="en-US" dirty="0" smtClean="0"/>
              <a:t>在</a:t>
            </a:r>
            <a:r>
              <a:rPr lang="en-US" altLang="zh-TW" dirty="0" smtClean="0"/>
              <a:t>head</a:t>
            </a:r>
            <a:r>
              <a:rPr lang="zh-TW" altLang="en-US" dirty="0" smtClean="0"/>
              <a:t>中，使用</a:t>
            </a:r>
            <a:r>
              <a:rPr lang="en-US" altLang="zh-TW" dirty="0" smtClean="0"/>
              <a:t>style</a:t>
            </a:r>
            <a:r>
              <a:rPr lang="zh-TW" altLang="en-US" dirty="0" smtClean="0"/>
              <a:t>標籤來定義</a:t>
            </a:r>
            <a:r>
              <a:rPr lang="en-US" altLang="zh-TW" dirty="0" smtClean="0"/>
              <a:t>style</a:t>
            </a:r>
          </a:p>
          <a:p>
            <a:endParaRPr lang="en-US" altLang="zh-TW" dirty="0" smtClean="0"/>
          </a:p>
          <a:p>
            <a:r>
              <a:rPr lang="zh-TW" altLang="en-US" dirty="0" smtClean="0"/>
              <a:t>第三種是</a:t>
            </a:r>
            <a:r>
              <a:rPr lang="en-US" altLang="zh-TW" dirty="0" smtClean="0"/>
              <a:t>inline style</a:t>
            </a:r>
          </a:p>
          <a:p>
            <a:r>
              <a:rPr lang="zh-TW" altLang="en-US" dirty="0" smtClean="0"/>
              <a:t>可以直接在元素後加上</a:t>
            </a:r>
            <a:r>
              <a:rPr lang="en-US" altLang="zh-TW" dirty="0" smtClean="0"/>
              <a:t>style</a:t>
            </a:r>
            <a:r>
              <a:rPr lang="zh-TW" altLang="en-US" dirty="0" smtClean="0"/>
              <a:t>屬性，來定義這個元素的</a:t>
            </a:r>
            <a:r>
              <a:rPr lang="en-US" altLang="zh-TW" dirty="0" smtClean="0"/>
              <a:t>style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B7246B-3C92-436E-9B1A-3F03F94A3FBF}" type="slidenum">
              <a:rPr lang="zh-TW" altLang="en-US" smtClean="0"/>
              <a:t>48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861951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CSS</a:t>
            </a:r>
            <a:r>
              <a:rPr lang="zh-TW" altLang="en-US" dirty="0" smtClean="0"/>
              <a:t>的語法</a:t>
            </a:r>
            <a:endParaRPr lang="en-US" altLang="zh-TW" dirty="0" smtClean="0"/>
          </a:p>
          <a:p>
            <a:r>
              <a:rPr lang="zh-TW" altLang="en-US" dirty="0" smtClean="0"/>
              <a:t>首先要有</a:t>
            </a:r>
            <a:r>
              <a:rPr lang="en-US" altLang="zh-TW" dirty="0" smtClean="0"/>
              <a:t>selector</a:t>
            </a:r>
            <a:r>
              <a:rPr lang="zh-TW" altLang="en-US" dirty="0" smtClean="0"/>
              <a:t>，代表要定義哪個標籤、</a:t>
            </a:r>
            <a:r>
              <a:rPr lang="en-US" altLang="zh-TW" dirty="0" smtClean="0"/>
              <a:t>class</a:t>
            </a:r>
            <a:r>
              <a:rPr lang="zh-TW" altLang="en-US" dirty="0" smtClean="0"/>
              <a:t>、或是哪個</a:t>
            </a:r>
            <a:r>
              <a:rPr lang="en-US" altLang="zh-TW" dirty="0" smtClean="0"/>
              <a:t>id</a:t>
            </a:r>
            <a:r>
              <a:rPr lang="zh-TW" altLang="en-US" dirty="0" smtClean="0"/>
              <a:t>的元素的</a:t>
            </a:r>
            <a:r>
              <a:rPr lang="en-US" altLang="zh-TW" dirty="0" smtClean="0"/>
              <a:t>style</a:t>
            </a:r>
          </a:p>
          <a:p>
            <a:endParaRPr lang="en-US" altLang="zh-TW" dirty="0" smtClean="0"/>
          </a:p>
          <a:p>
            <a:r>
              <a:rPr lang="zh-TW" altLang="en-US" dirty="0" smtClean="0"/>
              <a:t>用大括號來宣告</a:t>
            </a:r>
            <a:r>
              <a:rPr lang="en-US" altLang="zh-TW" dirty="0" err="1" smtClean="0"/>
              <a:t>css</a:t>
            </a:r>
            <a:r>
              <a:rPr lang="zh-TW" altLang="en-US" dirty="0" smtClean="0"/>
              <a:t>樣式內容</a:t>
            </a:r>
            <a:endParaRPr lang="en-US" altLang="zh-TW" dirty="0" smtClean="0"/>
          </a:p>
          <a:p>
            <a:r>
              <a:rPr lang="zh-TW" altLang="en-US" dirty="0" smtClean="0"/>
              <a:t>內容要有</a:t>
            </a:r>
            <a:r>
              <a:rPr lang="en-US" altLang="zh-TW" dirty="0" smtClean="0"/>
              <a:t>property</a:t>
            </a:r>
            <a:r>
              <a:rPr lang="zh-TW" altLang="en-US" dirty="0" smtClean="0"/>
              <a:t>跟</a:t>
            </a:r>
            <a:r>
              <a:rPr lang="en-US" altLang="zh-TW" dirty="0" smtClean="0"/>
              <a:t>value</a:t>
            </a:r>
          </a:p>
          <a:p>
            <a:r>
              <a:rPr lang="zh-TW" altLang="en-US" dirty="0" smtClean="0"/>
              <a:t>多個屬性之間要用分號隔開</a:t>
            </a:r>
            <a:endParaRPr lang="en-US" altLang="zh-TW" dirty="0" smtClean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 smtClean="0"/>
              <a:t>;</a:t>
            </a:r>
            <a:r>
              <a:rPr lang="ja-JP" altLang="en-US" dirty="0" smtClean="0">
                <a:effectLst/>
              </a:rPr>
              <a:t>分號 </a:t>
            </a:r>
            <a:r>
              <a:rPr lang="en-US" altLang="ja-JP" dirty="0" smtClean="0">
                <a:effectLst/>
              </a:rPr>
              <a:t>:</a:t>
            </a:r>
            <a:r>
              <a:rPr lang="ja-JP" altLang="en-US" dirty="0" smtClean="0">
                <a:effectLst/>
              </a:rPr>
              <a:t>冒號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B7246B-3C92-436E-9B1A-3F03F94A3FBF}" type="slidenum">
              <a:rPr lang="zh-TW" altLang="en-US" smtClean="0"/>
              <a:t>49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517933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Selector</a:t>
            </a:r>
            <a:r>
              <a:rPr lang="zh-TW" altLang="en-US" dirty="0" smtClean="0"/>
              <a:t>分為</a:t>
            </a:r>
            <a:r>
              <a:rPr lang="en-US" altLang="zh-TW" dirty="0" smtClean="0"/>
              <a:t>tag, class, id</a:t>
            </a:r>
          </a:p>
          <a:p>
            <a:r>
              <a:rPr lang="en-US" altLang="zh-TW" dirty="0" smtClean="0"/>
              <a:t>tag</a:t>
            </a:r>
            <a:r>
              <a:rPr lang="zh-TW" altLang="en-US" dirty="0" smtClean="0"/>
              <a:t>就直接打</a:t>
            </a:r>
            <a:r>
              <a:rPr lang="en-US" altLang="zh-TW" dirty="0" smtClean="0"/>
              <a:t>tag</a:t>
            </a:r>
            <a:r>
              <a:rPr lang="zh-TW" altLang="en-US" dirty="0" smtClean="0"/>
              <a:t>名稱就好</a:t>
            </a:r>
            <a:endParaRPr lang="en-US" altLang="zh-TW" dirty="0" smtClean="0"/>
          </a:p>
          <a:p>
            <a:endParaRPr lang="en-US" altLang="zh-TW" dirty="0" smtClean="0"/>
          </a:p>
          <a:p>
            <a:r>
              <a:rPr lang="en-US" altLang="zh-TW" dirty="0" smtClean="0"/>
              <a:t>class</a:t>
            </a:r>
            <a:r>
              <a:rPr lang="zh-TW" altLang="en-US" dirty="0" smtClean="0"/>
              <a:t>的部分 則是在前分加上 </a:t>
            </a:r>
            <a:r>
              <a:rPr lang="en-US" altLang="zh-TW" dirty="0" smtClean="0"/>
              <a:t>.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id</a:t>
            </a:r>
            <a:r>
              <a:rPr lang="zh-TW" altLang="en-US" dirty="0" smtClean="0"/>
              <a:t>的話，則是用</a:t>
            </a:r>
            <a:r>
              <a:rPr lang="en-US" altLang="zh-TW" dirty="0" smtClean="0"/>
              <a:t>#</a:t>
            </a:r>
            <a:r>
              <a:rPr lang="zh-TW" altLang="en-US" dirty="0" smtClean="0"/>
              <a:t>加上</a:t>
            </a:r>
            <a:r>
              <a:rPr lang="en-US" altLang="zh-TW" dirty="0" smtClean="0"/>
              <a:t>id</a:t>
            </a:r>
            <a:r>
              <a:rPr lang="zh-TW" altLang="en-US" dirty="0" smtClean="0"/>
              <a:t>名稱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B7246B-3C92-436E-9B1A-3F03F94A3FBF}" type="slidenum">
              <a:rPr lang="zh-TW" altLang="en-US" smtClean="0"/>
              <a:t>51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677155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4EC953-BF33-45F5-AE47-69EB478BE2AD}" type="slidenum">
              <a:rPr lang="zh-TW" altLang="en-US" smtClean="0"/>
              <a:t>52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575041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class</a:t>
            </a:r>
            <a:r>
              <a:rPr lang="zh-TW" altLang="en-US" dirty="0" smtClean="0"/>
              <a:t>的部分 則是在前分加上 </a:t>
            </a:r>
            <a:r>
              <a:rPr lang="en-US" altLang="zh-TW" dirty="0" smtClean="0"/>
              <a:t>.</a:t>
            </a:r>
          </a:p>
          <a:p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B7246B-3C92-436E-9B1A-3F03F94A3FBF}" type="slidenum">
              <a:rPr lang="zh-TW" altLang="en-US" smtClean="0"/>
              <a:t>53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044276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標題有以下這六種</a:t>
            </a:r>
            <a:endParaRPr lang="en-US" altLang="zh-TW" dirty="0" smtClean="0"/>
          </a:p>
          <a:p>
            <a:r>
              <a:rPr lang="zh-TW" altLang="en-US" dirty="0" smtClean="0"/>
              <a:t>透過</a:t>
            </a:r>
            <a:r>
              <a:rPr lang="en-US" altLang="zh-TW" dirty="0" smtClean="0"/>
              <a:t>h1~h6</a:t>
            </a:r>
            <a:r>
              <a:rPr lang="zh-TW" altLang="en-US" dirty="0" smtClean="0"/>
              <a:t>來定義</a:t>
            </a:r>
            <a:endParaRPr lang="en-US" altLang="zh-TW" dirty="0" smtClean="0"/>
          </a:p>
          <a:p>
            <a:r>
              <a:rPr lang="en-US" altLang="zh-TW" dirty="0" err="1" smtClean="0"/>
              <a:t>hr</a:t>
            </a:r>
            <a:r>
              <a:rPr lang="zh-TW" altLang="en-US" dirty="0" smtClean="0"/>
              <a:t> 是水平線</a:t>
            </a:r>
            <a:endParaRPr lang="en-US" altLang="zh-TW" dirty="0" smtClean="0"/>
          </a:p>
          <a:p>
            <a:r>
              <a:rPr lang="zh-TW" altLang="en-US" dirty="0" smtClean="0"/>
              <a:t>顯示出來的樣式就如右方圖片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B7246B-3C92-436E-9B1A-3F03F94A3FBF}" type="slidenum">
              <a:rPr lang="zh-TW" altLang="en-US" smtClean="0"/>
              <a:t>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5710391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id</a:t>
            </a:r>
            <a:r>
              <a:rPr lang="zh-TW" altLang="en-US" dirty="0" smtClean="0"/>
              <a:t>的話，則是用</a:t>
            </a:r>
            <a:r>
              <a:rPr lang="en-US" altLang="zh-TW" dirty="0" smtClean="0"/>
              <a:t>#</a:t>
            </a:r>
            <a:r>
              <a:rPr lang="zh-TW" altLang="en-US" dirty="0" smtClean="0"/>
              <a:t>加上</a:t>
            </a:r>
            <a:r>
              <a:rPr lang="en-US" altLang="zh-TW" dirty="0" smtClean="0"/>
              <a:t>id</a:t>
            </a:r>
            <a:r>
              <a:rPr lang="zh-TW" altLang="en-US" dirty="0" smtClean="0"/>
              <a:t>名稱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B7246B-3C92-436E-9B1A-3F03F94A3FBF}" type="slidenum">
              <a:rPr lang="zh-TW" altLang="en-US" smtClean="0"/>
              <a:t>55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1235240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再來是</a:t>
            </a:r>
            <a:r>
              <a:rPr lang="en-US" altLang="zh-TW" dirty="0" smtClean="0"/>
              <a:t>box</a:t>
            </a:r>
            <a:r>
              <a:rPr lang="zh-TW" altLang="en-US" dirty="0" smtClean="0"/>
              <a:t> </a:t>
            </a:r>
            <a:r>
              <a:rPr lang="en-US" altLang="zh-TW" dirty="0" smtClean="0"/>
              <a:t>model</a:t>
            </a:r>
          </a:p>
          <a:p>
            <a:r>
              <a:rPr lang="zh-TW" altLang="en-US" dirty="0" smtClean="0"/>
              <a:t>在</a:t>
            </a:r>
            <a:r>
              <a:rPr lang="en-US" altLang="zh-TW" dirty="0" smtClean="0"/>
              <a:t>html</a:t>
            </a:r>
            <a:r>
              <a:rPr lang="zh-TW" altLang="en-US" dirty="0" smtClean="0"/>
              <a:t>中，每個元素都可以被視為</a:t>
            </a:r>
            <a:r>
              <a:rPr lang="en-US" altLang="zh-TW" dirty="0" smtClean="0"/>
              <a:t>box</a:t>
            </a:r>
          </a:p>
          <a:p>
            <a:r>
              <a:rPr lang="zh-TW" altLang="en-US" dirty="0" smtClean="0"/>
              <a:t>最中間的就是主要的內容</a:t>
            </a:r>
            <a:endParaRPr lang="en-US" altLang="zh-TW" dirty="0" smtClean="0"/>
          </a:p>
          <a:p>
            <a:r>
              <a:rPr lang="en-US" altLang="zh-TW" dirty="0" smtClean="0"/>
              <a:t>border</a:t>
            </a:r>
            <a:r>
              <a:rPr lang="zh-TW" altLang="en-US" dirty="0" smtClean="0"/>
              <a:t>是邊線</a:t>
            </a:r>
            <a:endParaRPr lang="en-US" altLang="zh-TW" dirty="0" smtClean="0"/>
          </a:p>
          <a:p>
            <a:r>
              <a:rPr lang="en-US" altLang="zh-TW" dirty="0" smtClean="0"/>
              <a:t>padding</a:t>
            </a:r>
            <a:r>
              <a:rPr lang="zh-TW" altLang="en-US" dirty="0" smtClean="0"/>
              <a:t>是內容和</a:t>
            </a:r>
            <a:r>
              <a:rPr lang="en-US" altLang="zh-TW" dirty="0" smtClean="0"/>
              <a:t>border</a:t>
            </a:r>
            <a:r>
              <a:rPr lang="zh-TW" altLang="en-US" dirty="0" smtClean="0"/>
              <a:t>的距離</a:t>
            </a:r>
            <a:endParaRPr lang="en-US" altLang="zh-TW" dirty="0" smtClean="0"/>
          </a:p>
          <a:p>
            <a:r>
              <a:rPr lang="en-US" altLang="zh-TW" dirty="0" smtClean="0"/>
              <a:t>margin</a:t>
            </a:r>
            <a:r>
              <a:rPr lang="zh-TW" altLang="en-US" dirty="0" smtClean="0"/>
              <a:t>是</a:t>
            </a:r>
            <a:r>
              <a:rPr lang="en-US" altLang="zh-TW" dirty="0" smtClean="0"/>
              <a:t>border</a:t>
            </a:r>
            <a:r>
              <a:rPr lang="zh-TW" altLang="en-US" dirty="0" smtClean="0"/>
              <a:t>以外的距離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B7246B-3C92-436E-9B1A-3F03F94A3FBF}" type="slidenum">
              <a:rPr lang="zh-TW" altLang="en-US" smtClean="0"/>
              <a:t>56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2262806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B7246B-3C92-436E-9B1A-3F03F94A3FBF}" type="slidenum">
              <a:rPr lang="zh-TW" altLang="en-US" smtClean="0"/>
              <a:t>57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315452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B7246B-3C92-436E-9B1A-3F03F94A3FBF}" type="slidenum">
              <a:rPr lang="zh-TW" altLang="en-US" smtClean="0"/>
              <a:t>58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9502059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4EC953-BF33-45F5-AE47-69EB478BE2AD}" type="slidenum">
              <a:rPr lang="zh-TW" altLang="en-US" smtClean="0"/>
              <a:t>59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0028921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none:</a:t>
            </a:r>
            <a:r>
              <a:rPr lang="en-US" altLang="zh-TW" baseline="0" dirty="0" smtClean="0"/>
              <a:t> </a:t>
            </a:r>
            <a:r>
              <a:rPr lang="zh-TW" altLang="en-US" baseline="0" dirty="0" smtClean="0"/>
              <a:t>元素會被隱藏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B7246B-3C92-436E-9B1A-3F03F94A3FBF}" type="slidenum">
              <a:rPr lang="zh-TW" altLang="en-US" smtClean="0"/>
              <a:t>60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4304403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B7246B-3C92-436E-9B1A-3F03F94A3FBF}" type="slidenum">
              <a:rPr lang="zh-TW" altLang="en-US" smtClean="0"/>
              <a:t>61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5794051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預設是</a:t>
            </a:r>
            <a:r>
              <a:rPr lang="en-US" altLang="zh-TW" dirty="0" smtClean="0"/>
              <a:t>static</a:t>
            </a:r>
          </a:p>
          <a:p>
            <a:r>
              <a:rPr lang="zh-TW" altLang="en-US" dirty="0" smtClean="0"/>
              <a:t>不會被</a:t>
            </a:r>
            <a:r>
              <a:rPr lang="en-US" altLang="zh-TW" dirty="0" smtClean="0"/>
              <a:t>top,</a:t>
            </a:r>
            <a:r>
              <a:rPr lang="zh-TW" altLang="en-US" dirty="0" smtClean="0"/>
              <a:t> </a:t>
            </a:r>
            <a:r>
              <a:rPr lang="en-US" altLang="zh-TW" dirty="0" smtClean="0"/>
              <a:t>bottom.</a:t>
            </a:r>
            <a:r>
              <a:rPr lang="zh-TW" altLang="en-US" dirty="0" smtClean="0"/>
              <a:t> </a:t>
            </a:r>
            <a:r>
              <a:rPr lang="en-US" altLang="zh-TW" dirty="0" smtClean="0"/>
              <a:t>left,</a:t>
            </a:r>
            <a:r>
              <a:rPr lang="zh-TW" altLang="en-US" dirty="0" smtClean="0"/>
              <a:t> </a:t>
            </a:r>
            <a:r>
              <a:rPr lang="en-US" altLang="zh-TW" dirty="0" smtClean="0"/>
              <a:t>right</a:t>
            </a:r>
            <a:r>
              <a:rPr lang="zh-TW" altLang="en-US" dirty="0" smtClean="0"/>
              <a:t>影響</a:t>
            </a:r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B7246B-3C92-436E-9B1A-3F03F94A3FBF}" type="slidenum">
              <a:rPr lang="zh-TW" altLang="en-US" smtClean="0"/>
              <a:t>62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8546935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相對位置</a:t>
            </a:r>
            <a:endParaRPr lang="en-US" altLang="zh-TW" dirty="0" smtClean="0"/>
          </a:p>
          <a:p>
            <a:r>
              <a:rPr lang="zh-TW" altLang="en-US" dirty="0" smtClean="0"/>
              <a:t>可以透過設置</a:t>
            </a:r>
            <a:r>
              <a:rPr lang="en-US" altLang="zh-TW" dirty="0" smtClean="0"/>
              <a:t>top, bottom,</a:t>
            </a:r>
            <a:r>
              <a:rPr lang="en-US" altLang="zh-TW" baseline="0" dirty="0" smtClean="0"/>
              <a:t> right, left </a:t>
            </a:r>
            <a:r>
              <a:rPr lang="zh-TW" altLang="en-US" baseline="0" dirty="0" smtClean="0"/>
              <a:t>改變元素位置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B7246B-3C92-436E-9B1A-3F03F94A3FBF}" type="slidenum">
              <a:rPr lang="zh-TW" altLang="en-US" smtClean="0"/>
              <a:t>63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6653710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當視窗滾動時，會固定在視窗中的某個位置</a:t>
            </a:r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B7246B-3C92-436E-9B1A-3F03F94A3FBF}" type="slidenum">
              <a:rPr lang="zh-TW" altLang="en-US" smtClean="0"/>
              <a:t>64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627833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再來是段落</a:t>
            </a:r>
            <a:endParaRPr lang="en-US" altLang="zh-TW" dirty="0" smtClean="0"/>
          </a:p>
          <a:p>
            <a:r>
              <a:rPr lang="zh-TW" altLang="en-US" dirty="0" smtClean="0"/>
              <a:t>透過</a:t>
            </a:r>
            <a:r>
              <a:rPr lang="en-US" altLang="zh-TW" dirty="0" smtClean="0"/>
              <a:t>p</a:t>
            </a:r>
            <a:r>
              <a:rPr lang="zh-TW" altLang="en-US" dirty="0" smtClean="0"/>
              <a:t>這個標籤來定義</a:t>
            </a:r>
            <a:endParaRPr lang="en-US" altLang="zh-TW" dirty="0" smtClean="0"/>
          </a:p>
          <a:p>
            <a:r>
              <a:rPr lang="zh-TW" altLang="en-US" dirty="0" smtClean="0"/>
              <a:t>如果要在段落中換行</a:t>
            </a:r>
            <a:endParaRPr lang="en-US" altLang="zh-TW" dirty="0" smtClean="0"/>
          </a:p>
          <a:p>
            <a:r>
              <a:rPr lang="zh-TW" altLang="en-US" dirty="0" smtClean="0"/>
              <a:t>可以使用</a:t>
            </a:r>
            <a:r>
              <a:rPr lang="en-US" altLang="zh-TW" dirty="0" smtClean="0"/>
              <a:t>&lt;</a:t>
            </a:r>
            <a:r>
              <a:rPr lang="en-US" altLang="zh-TW" dirty="0" err="1" smtClean="0"/>
              <a:t>br</a:t>
            </a:r>
            <a:r>
              <a:rPr lang="en-US" altLang="zh-TW" dirty="0" smtClean="0"/>
              <a:t>&gt;</a:t>
            </a:r>
            <a:r>
              <a:rPr lang="zh-TW" altLang="en-US" dirty="0" smtClean="0"/>
              <a:t>這個標籤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B7246B-3C92-436E-9B1A-3F03F94A3FBF}" type="slidenum">
              <a:rPr lang="zh-TW" altLang="en-US" smtClean="0"/>
              <a:t>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4235676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相對第一個非</a:t>
            </a:r>
            <a:r>
              <a:rPr lang="en-US" altLang="zh-TW" dirty="0" smtClean="0"/>
              <a:t>static</a:t>
            </a:r>
            <a:r>
              <a:rPr lang="zh-TW" altLang="en-US" dirty="0" smtClean="0"/>
              <a:t>的</a:t>
            </a:r>
            <a:r>
              <a:rPr lang="en-US" altLang="zh-TW" dirty="0" smtClean="0"/>
              <a:t>parent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B7246B-3C92-436E-9B1A-3F03F94A3FBF}" type="slidenum">
              <a:rPr lang="zh-TW" altLang="en-US" smtClean="0"/>
              <a:t>65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9103722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err="1" smtClean="0"/>
              <a:t>Ettoday</a:t>
            </a:r>
            <a:r>
              <a:rPr lang="en-US" altLang="zh-TW" baseline="0" dirty="0" smtClean="0"/>
              <a:t> demo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4EC953-BF33-45F5-AE47-69EB478BE2AD}" type="slidenum">
              <a:rPr lang="zh-TW" altLang="en-US" smtClean="0"/>
              <a:t>67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9977027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B7246B-3C92-436E-9B1A-3F03F94A3FBF}" type="slidenum">
              <a:rPr lang="zh-TW" altLang="en-US" smtClean="0"/>
              <a:t>68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7203624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新增</a:t>
            </a:r>
            <a:r>
              <a:rPr lang="en-US" altLang="zh-TW" dirty="0" smtClean="0"/>
              <a:t>JavaScript</a:t>
            </a:r>
            <a:r>
              <a:rPr lang="zh-TW" altLang="en-US" dirty="0" smtClean="0"/>
              <a:t>的方式有兩種</a:t>
            </a:r>
            <a:endParaRPr lang="en-US" altLang="zh-TW" dirty="0" smtClean="0"/>
          </a:p>
          <a:p>
            <a:r>
              <a:rPr lang="zh-TW" altLang="en-US" dirty="0" smtClean="0"/>
              <a:t>一種是外部的</a:t>
            </a:r>
            <a:endParaRPr lang="en-US" altLang="zh-TW" dirty="0" smtClean="0"/>
          </a:p>
          <a:p>
            <a:r>
              <a:rPr lang="zh-TW" altLang="en-US" dirty="0" smtClean="0"/>
              <a:t>可以在</a:t>
            </a:r>
            <a:r>
              <a:rPr lang="en-US" altLang="zh-TW" dirty="0" smtClean="0"/>
              <a:t>head</a:t>
            </a:r>
            <a:r>
              <a:rPr lang="zh-TW" altLang="en-US" dirty="0" smtClean="0"/>
              <a:t>或是</a:t>
            </a:r>
            <a:r>
              <a:rPr lang="en-US" altLang="zh-TW" dirty="0" smtClean="0"/>
              <a:t>body</a:t>
            </a:r>
            <a:r>
              <a:rPr lang="zh-TW" altLang="en-US" dirty="0" smtClean="0"/>
              <a:t>加入上面那行</a:t>
            </a:r>
            <a:endParaRPr lang="en-US" altLang="zh-TW" dirty="0" smtClean="0"/>
          </a:p>
          <a:p>
            <a:endParaRPr lang="en-US" altLang="zh-TW" dirty="0" smtClean="0"/>
          </a:p>
          <a:p>
            <a:r>
              <a:rPr lang="zh-TW" altLang="en-US" dirty="0" smtClean="0"/>
              <a:t>另一種是內部的</a:t>
            </a:r>
            <a:endParaRPr lang="en-US" altLang="zh-TW" dirty="0" smtClean="0"/>
          </a:p>
          <a:p>
            <a:r>
              <a:rPr lang="zh-TW" altLang="en-US" dirty="0" smtClean="0"/>
              <a:t>一樣用</a:t>
            </a:r>
            <a:r>
              <a:rPr lang="en-US" altLang="zh-TW" dirty="0" smtClean="0"/>
              <a:t>script</a:t>
            </a:r>
            <a:r>
              <a:rPr lang="zh-TW" altLang="en-US" dirty="0" smtClean="0"/>
              <a:t>標籤，可以在</a:t>
            </a:r>
            <a:r>
              <a:rPr lang="en-US" altLang="zh-TW" dirty="0" smtClean="0"/>
              <a:t>head</a:t>
            </a:r>
            <a:r>
              <a:rPr lang="zh-TW" altLang="en-US" dirty="0" smtClean="0"/>
              <a:t>或</a:t>
            </a:r>
            <a:r>
              <a:rPr lang="en-US" altLang="zh-TW" dirty="0" smtClean="0"/>
              <a:t>body</a:t>
            </a:r>
            <a:r>
              <a:rPr lang="zh-TW" altLang="en-US" dirty="0" smtClean="0"/>
              <a:t>中加入</a:t>
            </a:r>
            <a:r>
              <a:rPr lang="en-US" altLang="zh-TW" dirty="0" smtClean="0"/>
              <a:t>JavaScript</a:t>
            </a:r>
          </a:p>
          <a:p>
            <a:endParaRPr lang="en-US" altLang="zh-TW" dirty="0" smtClean="0"/>
          </a:p>
          <a:p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B7246B-3C92-436E-9B1A-3F03F94A3FBF}" type="slidenum">
              <a:rPr lang="zh-TW" altLang="en-US" smtClean="0"/>
              <a:t>69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0878966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這個範例是按下</a:t>
            </a:r>
            <a:r>
              <a:rPr lang="en-US" altLang="zh-TW" dirty="0" smtClean="0"/>
              <a:t>button</a:t>
            </a:r>
            <a:r>
              <a:rPr lang="zh-TW" altLang="en-US" dirty="0" smtClean="0"/>
              <a:t>後，會顯示一些文字</a:t>
            </a:r>
            <a:endParaRPr lang="en-US" altLang="zh-TW" dirty="0" smtClean="0"/>
          </a:p>
          <a:p>
            <a:r>
              <a:rPr lang="zh-TW" altLang="en-US" dirty="0" smtClean="0"/>
              <a:t>在</a:t>
            </a:r>
            <a:r>
              <a:rPr lang="en-US" altLang="zh-TW" dirty="0" smtClean="0"/>
              <a:t>JavaScript</a:t>
            </a:r>
            <a:r>
              <a:rPr lang="zh-TW" altLang="en-US" dirty="0" smtClean="0"/>
              <a:t>中，透過</a:t>
            </a:r>
            <a:r>
              <a:rPr lang="en-US" altLang="zh-TW" dirty="0" err="1" smtClean="0"/>
              <a:t>getElementById</a:t>
            </a:r>
            <a:r>
              <a:rPr lang="zh-TW" altLang="en-US" dirty="0" smtClean="0"/>
              <a:t>取得對應的元素</a:t>
            </a:r>
            <a:endParaRPr lang="en-US" altLang="zh-TW" dirty="0" smtClean="0"/>
          </a:p>
          <a:p>
            <a:r>
              <a:rPr lang="zh-TW" altLang="en-US" dirty="0" smtClean="0"/>
              <a:t>再用</a:t>
            </a:r>
            <a:r>
              <a:rPr lang="en-US" altLang="zh-TW" dirty="0" err="1" smtClean="0"/>
              <a:t>innerHTML</a:t>
            </a:r>
            <a:r>
              <a:rPr lang="zh-TW" altLang="en-US" dirty="0" smtClean="0"/>
              <a:t> 來修改</a:t>
            </a:r>
            <a:r>
              <a:rPr lang="en-US" altLang="zh-TW" dirty="0" smtClean="0"/>
              <a:t>HTML</a:t>
            </a:r>
            <a:r>
              <a:rPr lang="zh-TW" altLang="en-US" dirty="0" smtClean="0"/>
              <a:t>內容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B7246B-3C92-436E-9B1A-3F03F94A3FBF}" type="slidenum">
              <a:rPr lang="zh-TW" altLang="en-US" smtClean="0"/>
              <a:t>75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057961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再來是可以修改</a:t>
            </a:r>
            <a:r>
              <a:rPr lang="en-US" altLang="zh-TW" dirty="0" smtClean="0"/>
              <a:t>HTML</a:t>
            </a:r>
            <a:r>
              <a:rPr lang="zh-TW" altLang="en-US" dirty="0" smtClean="0"/>
              <a:t>的</a:t>
            </a:r>
            <a:r>
              <a:rPr lang="en-US" altLang="zh-TW" dirty="0" smtClean="0"/>
              <a:t>style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http://www.w3schools.com/js/tryit.asp?filename=tryjs_intro_style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B7246B-3C92-436E-9B1A-3F03F94A3FBF}" type="slidenum">
              <a:rPr lang="zh-TW" altLang="en-US" smtClean="0"/>
              <a:t>76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0267276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http://www.w3schools.com/js/tryit.asp?filename=tryjs_intro_validate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B7246B-3C92-436E-9B1A-3F03F94A3FBF}" type="slidenum">
              <a:rPr lang="zh-TW" altLang="en-US" smtClean="0"/>
              <a:t>77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2241977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4EC953-BF33-45F5-AE47-69EB478BE2AD}" type="slidenum">
              <a:rPr lang="zh-TW" altLang="en-US" smtClean="0"/>
              <a:t>78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201044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err="1" smtClean="0"/>
              <a:t>ssod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4EC953-BF33-45F5-AE47-69EB478BE2AD}" type="slidenum">
              <a:rPr lang="zh-TW" altLang="en-US" smtClean="0"/>
              <a:t>80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2433228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err="1" smtClean="0"/>
              <a:t>ssod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4EC953-BF33-45F5-AE47-69EB478BE2AD}" type="slidenum">
              <a:rPr lang="zh-TW" altLang="en-US" smtClean="0"/>
              <a:t>81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99715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再來是區塊</a:t>
            </a:r>
            <a:endParaRPr lang="en-US" altLang="zh-TW" dirty="0" smtClean="0"/>
          </a:p>
          <a:p>
            <a:r>
              <a:rPr lang="en-US" altLang="zh-TW" dirty="0" smtClean="0"/>
              <a:t>&lt;div&gt;</a:t>
            </a:r>
          </a:p>
          <a:p>
            <a:r>
              <a:rPr lang="zh-TW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是一個</a:t>
            </a:r>
            <a:r>
              <a:rPr lang="en-US" altLang="zh-TW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block</a:t>
            </a:r>
            <a:r>
              <a:rPr lang="zh-TW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level</a:t>
            </a:r>
            <a:r>
              <a:rPr lang="zh-TW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的元素，通常用來當作其他</a:t>
            </a:r>
            <a:r>
              <a:rPr lang="en-US" altLang="zh-TW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html</a:t>
            </a:r>
            <a:r>
              <a:rPr lang="zh-TW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元素的</a:t>
            </a:r>
            <a:r>
              <a:rPr lang="en-US" altLang="zh-TW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container</a:t>
            </a:r>
          </a:p>
          <a:p>
            <a:endParaRPr lang="en-US" altLang="zh-TW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&lt;span&gt;</a:t>
            </a:r>
          </a:p>
          <a:p>
            <a:r>
              <a:rPr lang="zh-TW" altLang="en-US" dirty="0" smtClean="0"/>
              <a:t>是一個</a:t>
            </a:r>
            <a:r>
              <a:rPr lang="en-US" altLang="zh-TW" dirty="0" smtClean="0"/>
              <a:t>inline</a:t>
            </a:r>
            <a:r>
              <a:rPr lang="zh-TW" altLang="en-US" dirty="0" smtClean="0"/>
              <a:t>的元素，通常用來當作其他文字的</a:t>
            </a:r>
            <a:r>
              <a:rPr lang="en-US" altLang="zh-TW" dirty="0" smtClean="0"/>
              <a:t>container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B7246B-3C92-436E-9B1A-3F03F94A3FBF}" type="slidenum">
              <a:rPr lang="zh-TW" altLang="en-US" smtClean="0"/>
              <a:t>34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0516989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err="1" smtClean="0"/>
              <a:t>ssod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4EC953-BF33-45F5-AE47-69EB478BE2AD}" type="slidenum">
              <a:rPr lang="zh-TW" altLang="en-US" smtClean="0"/>
              <a:t>82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3455015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err="1" smtClean="0"/>
              <a:t>ssod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4EC953-BF33-45F5-AE47-69EB478BE2AD}" type="slidenum">
              <a:rPr lang="zh-TW" altLang="en-US" smtClean="0"/>
              <a:t>83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1444171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4EC953-BF33-45F5-AE47-69EB478BE2AD}" type="slidenum">
              <a:rPr lang="zh-TW" altLang="en-US" smtClean="0"/>
              <a:t>84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481411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http://www.w3schools.com/tags/tryit.asp?filename=tryhtml_link_test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4EC953-BF33-45F5-AE47-69EB478BE2AD}" type="slidenum">
              <a:rPr lang="zh-TW" altLang="en-US" smtClean="0"/>
              <a:t>35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343191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http://www.w3schools.com/tags/tryit.asp?filename=tryhtml_link_test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4EC953-BF33-45F5-AE47-69EB478BE2AD}" type="slidenum">
              <a:rPr lang="zh-TW" altLang="en-US" smtClean="0"/>
              <a:t>37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335781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&lt;Input &gt;</a:t>
            </a:r>
          </a:p>
          <a:p>
            <a:r>
              <a:rPr lang="en-US" altLang="zh-TW" dirty="0" smtClean="0"/>
              <a:t>	type=“text” </a:t>
            </a:r>
            <a:r>
              <a:rPr lang="zh-TW" altLang="en-US" dirty="0" smtClean="0"/>
              <a:t>這樣的 </a:t>
            </a:r>
            <a:r>
              <a:rPr lang="en-US" altLang="zh-TW" dirty="0" smtClean="0"/>
              <a:t>input </a:t>
            </a:r>
            <a:r>
              <a:rPr lang="zh-TW" altLang="en-US" dirty="0" smtClean="0"/>
              <a:t>標籤會在頁面上顯示一個輸入框，用來給網友填入資料，例如會員登入的帳號密碼或是線上報名表單的姓名、電話、地址之類的資訊。</a:t>
            </a:r>
            <a:endParaRPr lang="en-US" altLang="zh-TW" dirty="0" smtClean="0"/>
          </a:p>
          <a:p>
            <a:r>
              <a:rPr lang="en-US" altLang="zh-TW" dirty="0" smtClean="0"/>
              <a:t>	name</a:t>
            </a:r>
            <a:r>
              <a:rPr lang="zh-TW" altLang="en-US" dirty="0" smtClean="0"/>
              <a:t>代表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4EC953-BF33-45F5-AE47-69EB478BE2AD}" type="slidenum">
              <a:rPr lang="zh-TW" altLang="en-US" smtClean="0"/>
              <a:t>38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635124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再來是連結</a:t>
            </a:r>
            <a:endParaRPr lang="en-US" altLang="zh-TW" dirty="0" smtClean="0"/>
          </a:p>
          <a:p>
            <a:r>
              <a:rPr lang="zh-TW" altLang="en-US" dirty="0" smtClean="0"/>
              <a:t>用</a:t>
            </a:r>
            <a:r>
              <a:rPr lang="en-US" altLang="zh-TW" dirty="0" smtClean="0"/>
              <a:t>&lt;a&gt;</a:t>
            </a:r>
            <a:r>
              <a:rPr lang="zh-TW" altLang="en-US" dirty="0" smtClean="0"/>
              <a:t>這個標籤來建立連結</a:t>
            </a:r>
            <a:endParaRPr lang="en-US" altLang="zh-TW" dirty="0" smtClean="0"/>
          </a:p>
          <a:p>
            <a:r>
              <a:rPr lang="zh-TW" altLang="en-US" dirty="0" smtClean="0"/>
              <a:t>第二行有一個</a:t>
            </a:r>
            <a:r>
              <a:rPr lang="en-US" altLang="zh-TW" dirty="0" smtClean="0"/>
              <a:t>target</a:t>
            </a:r>
            <a:r>
              <a:rPr lang="zh-TW" altLang="en-US" dirty="0" smtClean="0"/>
              <a:t>的</a:t>
            </a:r>
            <a:r>
              <a:rPr lang="en-US" altLang="zh-TW" dirty="0" smtClean="0"/>
              <a:t>attribute</a:t>
            </a:r>
            <a:r>
              <a:rPr lang="zh-TW" altLang="en-US" dirty="0" smtClean="0"/>
              <a:t>，那個意思是在心分頁中開連結中的網頁</a:t>
            </a:r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B7246B-3C92-436E-9B1A-3F03F94A3FBF}" type="slidenum">
              <a:rPr lang="zh-TW" altLang="en-US" smtClean="0"/>
              <a:t>39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432402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再來是表格</a:t>
            </a:r>
            <a:endParaRPr lang="en-US" altLang="zh-TW" dirty="0" smtClean="0"/>
          </a:p>
          <a:p>
            <a:r>
              <a:rPr lang="zh-TW" altLang="en-US" dirty="0" smtClean="0"/>
              <a:t>用</a:t>
            </a:r>
            <a:r>
              <a:rPr lang="en-US" altLang="zh-TW" dirty="0" smtClean="0"/>
              <a:t>table</a:t>
            </a:r>
            <a:r>
              <a:rPr lang="zh-TW" altLang="en-US" dirty="0" smtClean="0"/>
              <a:t>這個標籤來定義表格</a:t>
            </a:r>
            <a:endParaRPr lang="en-US" altLang="zh-TW" dirty="0" smtClean="0"/>
          </a:p>
          <a:p>
            <a:endParaRPr lang="en-US" altLang="zh-TW" dirty="0" smtClean="0"/>
          </a:p>
          <a:p>
            <a:r>
              <a:rPr lang="en-US" altLang="zh-TW" dirty="0" smtClean="0"/>
              <a:t>Rules=“all”:</a:t>
            </a:r>
            <a:r>
              <a:rPr lang="zh-TW" altLang="en-US" dirty="0" smtClean="0"/>
              <a:t>所有區塊都需要線</a:t>
            </a:r>
            <a:endParaRPr lang="en-US" altLang="zh-TW" dirty="0" smtClean="0"/>
          </a:p>
          <a:p>
            <a:endParaRPr lang="en-US" altLang="zh-TW" dirty="0" smtClean="0"/>
          </a:p>
          <a:p>
            <a:r>
              <a:rPr lang="en-US" altLang="zh-TW" dirty="0" err="1" smtClean="0"/>
              <a:t>tr</a:t>
            </a:r>
            <a:r>
              <a:rPr lang="en-US" altLang="zh-TW" dirty="0" smtClean="0"/>
              <a:t> : table row</a:t>
            </a:r>
            <a:r>
              <a:rPr lang="zh-TW" altLang="en-US" dirty="0" smtClean="0"/>
              <a:t>，橫的一列</a:t>
            </a:r>
            <a:endParaRPr lang="en-US" altLang="zh-TW" dirty="0" smtClean="0"/>
          </a:p>
          <a:p>
            <a:r>
              <a:rPr lang="en-US" altLang="zh-TW" dirty="0" err="1" smtClean="0"/>
              <a:t>th</a:t>
            </a:r>
            <a:r>
              <a:rPr lang="en-US" altLang="zh-TW" dirty="0" smtClean="0"/>
              <a:t>: table heading(</a:t>
            </a:r>
            <a:r>
              <a:rPr lang="zh-TW" altLang="en-US" dirty="0" smtClean="0"/>
              <a:t>標題</a:t>
            </a:r>
            <a:r>
              <a:rPr lang="en-US" altLang="zh-TW" dirty="0" smtClean="0"/>
              <a:t>)</a:t>
            </a:r>
          </a:p>
          <a:p>
            <a:r>
              <a:rPr lang="en-US" altLang="zh-TW" dirty="0" smtClean="0"/>
              <a:t>td</a:t>
            </a:r>
            <a:r>
              <a:rPr lang="en-US" altLang="zh-TW" baseline="0" dirty="0" smtClean="0"/>
              <a:t> : table data, </a:t>
            </a:r>
            <a:r>
              <a:rPr lang="zh-TW" altLang="en-US" baseline="0" dirty="0" smtClean="0"/>
              <a:t>每一列中每格元素的內容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B7246B-3C92-436E-9B1A-3F03F94A3FBF}" type="slidenum">
              <a:rPr lang="zh-TW" altLang="en-US" smtClean="0"/>
              <a:t>40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16951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3FA1C-D1F6-4B26-B91B-FEDD7FEE9B4B}" type="datetimeFigureOut">
              <a:rPr kumimoji="1" lang="ja-JP" altLang="en-US" smtClean="0"/>
              <a:t>2017/6/3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2F2B1-F549-40C7-B96C-9C60A08EC16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604960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3FA1C-D1F6-4B26-B91B-FEDD7FEE9B4B}" type="datetimeFigureOut">
              <a:rPr kumimoji="1" lang="ja-JP" altLang="en-US" smtClean="0"/>
              <a:t>2017/6/3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2F2B1-F549-40C7-B96C-9C60A08EC16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679217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3FA1C-D1F6-4B26-B91B-FEDD7FEE9B4B}" type="datetimeFigureOut">
              <a:rPr kumimoji="1" lang="ja-JP" altLang="en-US" smtClean="0"/>
              <a:t>2017/6/3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2F2B1-F549-40C7-B96C-9C60A08EC16A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117903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3FA1C-D1F6-4B26-B91B-FEDD7FEE9B4B}" type="datetimeFigureOut">
              <a:rPr kumimoji="1" lang="ja-JP" altLang="en-US" smtClean="0"/>
              <a:t>2017/6/3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2F2B1-F549-40C7-B96C-9C60A08EC16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569643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3FA1C-D1F6-4B26-B91B-FEDD7FEE9B4B}" type="datetimeFigureOut">
              <a:rPr kumimoji="1" lang="ja-JP" altLang="en-US" smtClean="0"/>
              <a:t>2017/6/3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2F2B1-F549-40C7-B96C-9C60A08EC16A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32202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3FA1C-D1F6-4B26-B91B-FEDD7FEE9B4B}" type="datetimeFigureOut">
              <a:rPr kumimoji="1" lang="ja-JP" altLang="en-US" smtClean="0"/>
              <a:t>2017/6/3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2F2B1-F549-40C7-B96C-9C60A08EC16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868230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3FA1C-D1F6-4B26-B91B-FEDD7FEE9B4B}" type="datetimeFigureOut">
              <a:rPr kumimoji="1" lang="ja-JP" altLang="en-US" smtClean="0"/>
              <a:t>2017/6/3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2F2B1-F549-40C7-B96C-9C60A08EC16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970768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3FA1C-D1F6-4B26-B91B-FEDD7FEE9B4B}" type="datetimeFigureOut">
              <a:rPr kumimoji="1" lang="ja-JP" altLang="en-US" smtClean="0"/>
              <a:t>2017/6/3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2F2B1-F549-40C7-B96C-9C60A08EC16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517438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3FA1C-D1F6-4B26-B91B-FEDD7FEE9B4B}" type="datetimeFigureOut">
              <a:rPr kumimoji="1" lang="ja-JP" altLang="en-US" smtClean="0"/>
              <a:t>2017/6/3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2F2B1-F549-40C7-B96C-9C60A08EC16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167700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3FA1C-D1F6-4B26-B91B-FEDD7FEE9B4B}" type="datetimeFigureOut">
              <a:rPr kumimoji="1" lang="ja-JP" altLang="en-US" smtClean="0"/>
              <a:t>2017/6/3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2F2B1-F549-40C7-B96C-9C60A08EC16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689185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3FA1C-D1F6-4B26-B91B-FEDD7FEE9B4B}" type="datetimeFigureOut">
              <a:rPr kumimoji="1" lang="ja-JP" altLang="en-US" smtClean="0"/>
              <a:t>2017/6/3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2F2B1-F549-40C7-B96C-9C60A08EC16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356608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3FA1C-D1F6-4B26-B91B-FEDD7FEE9B4B}" type="datetimeFigureOut">
              <a:rPr kumimoji="1" lang="ja-JP" altLang="en-US" smtClean="0"/>
              <a:t>2017/6/3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2F2B1-F549-40C7-B96C-9C60A08EC16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416184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3FA1C-D1F6-4B26-B91B-FEDD7FEE9B4B}" type="datetimeFigureOut">
              <a:rPr kumimoji="1" lang="ja-JP" altLang="en-US" smtClean="0"/>
              <a:t>2017/6/3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2F2B1-F549-40C7-B96C-9C60A08EC16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417239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3FA1C-D1F6-4B26-B91B-FEDD7FEE9B4B}" type="datetimeFigureOut">
              <a:rPr kumimoji="1" lang="ja-JP" altLang="en-US" smtClean="0"/>
              <a:t>2017/6/3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2F2B1-F549-40C7-B96C-9C60A08EC16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338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3FA1C-D1F6-4B26-B91B-FEDD7FEE9B4B}" type="datetimeFigureOut">
              <a:rPr kumimoji="1" lang="ja-JP" altLang="en-US" smtClean="0"/>
              <a:t>2017/6/3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2F2B1-F549-40C7-B96C-9C60A08EC16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66485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3FA1C-D1F6-4B26-B91B-FEDD7FEE9B4B}" type="datetimeFigureOut">
              <a:rPr kumimoji="1" lang="ja-JP" altLang="en-US" smtClean="0"/>
              <a:t>2017/6/3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2F2B1-F549-40C7-B96C-9C60A08EC16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571969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B3FA1C-D1F6-4B26-B91B-FEDD7FEE9B4B}" type="datetimeFigureOut">
              <a:rPr kumimoji="1" lang="ja-JP" altLang="en-US" smtClean="0"/>
              <a:t>2017/6/3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AC72F2B1-F549-40C7-B96C-9C60A08EC16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915243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kumimoji="1"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 kumimoji="1">
          <a:solidFill>
            <a:schemeClr val="tx2"/>
          </a:solidFill>
        </a:defRPr>
      </a:lvl2pPr>
      <a:lvl3pPr eaLnBrk="1" hangingPunct="1">
        <a:defRPr kumimoji="1">
          <a:solidFill>
            <a:schemeClr val="tx2"/>
          </a:solidFill>
        </a:defRPr>
      </a:lvl3pPr>
      <a:lvl4pPr eaLnBrk="1" hangingPunct="1">
        <a:defRPr kumimoji="1">
          <a:solidFill>
            <a:schemeClr val="tx2"/>
          </a:solidFill>
        </a:defRPr>
      </a:lvl4pPr>
      <a:lvl5pPr eaLnBrk="1" hangingPunct="1">
        <a:defRPr kumimoji="1">
          <a:solidFill>
            <a:schemeClr val="tx2"/>
          </a:solidFill>
        </a:defRPr>
      </a:lvl5pPr>
      <a:lvl6pPr eaLnBrk="1" hangingPunct="1">
        <a:defRPr kumimoji="1">
          <a:solidFill>
            <a:schemeClr val="tx2"/>
          </a:solidFill>
        </a:defRPr>
      </a:lvl6pPr>
      <a:lvl7pPr eaLnBrk="1" hangingPunct="1">
        <a:defRPr kumimoji="1">
          <a:solidFill>
            <a:schemeClr val="tx2"/>
          </a:solidFill>
        </a:defRPr>
      </a:lvl7pPr>
      <a:lvl8pPr eaLnBrk="1" hangingPunct="1">
        <a:defRPr kumimoji="1">
          <a:solidFill>
            <a:schemeClr val="tx2"/>
          </a:solidFill>
        </a:defRPr>
      </a:lvl8pPr>
      <a:lvl9pPr eaLnBrk="1" hangingPunct="1">
        <a:defRPr kumimoji="1"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see-design.com.tw/i/css_position.html" TargetMode="Externa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7" Type="http://schemas.openxmlformats.org/officeDocument/2006/relationships/image" Target="../media/image10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3school.com.cn/index.html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1keydata.com/css-tutorial/tw/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sz="4000" dirty="0" smtClean="0"/>
              <a:t>網頁</a:t>
            </a:r>
            <a:r>
              <a:rPr lang="zh-TW" altLang="en-US" sz="4000" dirty="0"/>
              <a:t>前端初入門  </a:t>
            </a:r>
            <a:r>
              <a:rPr lang="en-US" altLang="zh-TW" sz="4000" dirty="0"/>
              <a:t>HTML</a:t>
            </a:r>
            <a:r>
              <a:rPr lang="zh-TW" altLang="en-US" sz="4000" dirty="0"/>
              <a:t>、</a:t>
            </a:r>
            <a:r>
              <a:rPr lang="en-US" altLang="zh-TW" sz="4000" dirty="0"/>
              <a:t>CSS</a:t>
            </a:r>
            <a:r>
              <a:rPr lang="zh-TW" altLang="en-US" sz="4000" dirty="0"/>
              <a:t>、</a:t>
            </a:r>
            <a:r>
              <a:rPr lang="en-US" altLang="zh-TW" sz="4000" dirty="0"/>
              <a:t>JavaScript</a:t>
            </a:r>
            <a:endParaRPr kumimoji="1" lang="ja-JP" altLang="en-US" sz="4000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ja-JP" dirty="0" smtClean="0"/>
              <a:t>2017/6/3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42995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Front-end ,back end</a:t>
            </a:r>
            <a:endParaRPr kumimoji="1" lang="ja-JP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en-US" altLang="ja-JP" dirty="0" smtClean="0"/>
          </a:p>
          <a:p>
            <a:r>
              <a:rPr lang="zh-TW" altLang="en-US" sz="3200" dirty="0" smtClean="0"/>
              <a:t>前端工程師</a:t>
            </a:r>
            <a:endParaRPr lang="en-US" altLang="zh-TW" sz="3200" dirty="0" smtClean="0"/>
          </a:p>
          <a:p>
            <a:r>
              <a:rPr kumimoji="1" lang="zh-TW" altLang="en-US" sz="3200" dirty="0" smtClean="0"/>
              <a:t>後端工程師</a:t>
            </a:r>
            <a:endParaRPr kumimoji="1" lang="en-US" altLang="zh-TW" sz="3200" dirty="0" smtClean="0"/>
          </a:p>
          <a:p>
            <a:r>
              <a:rPr kumimoji="1" lang="zh-TW" altLang="en-US" sz="3200" dirty="0" smtClean="0"/>
              <a:t>全端工程師</a:t>
            </a:r>
            <a:endParaRPr kumimoji="1" lang="ja-JP" altLang="en-US" sz="3200" dirty="0"/>
          </a:p>
        </p:txBody>
      </p:sp>
      <p:pic>
        <p:nvPicPr>
          <p:cNvPr id="4" name="Picture 2" descr="https://upload.wikimedia.org/wikipedia/commons/thumb/c/c9/Client-server-model.svg/2000px-Client-server-model.sv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1338" y="1832092"/>
            <a:ext cx="7015449" cy="4209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5171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F</a:t>
            </a:r>
            <a:r>
              <a:rPr kumimoji="1" lang="en-US" altLang="ja-JP" dirty="0" smtClean="0"/>
              <a:t>ront-end , back end</a:t>
            </a:r>
            <a:endParaRPr kumimoji="1" lang="ja-JP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089" y="1400348"/>
            <a:ext cx="7937076" cy="4987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200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流程</a:t>
            </a:r>
            <a:endParaRPr kumimoji="1" lang="ja-JP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29774" y="1930400"/>
            <a:ext cx="6313264" cy="441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49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流程</a:t>
            </a:r>
            <a:endParaRPr kumimoji="1" lang="ja-JP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46246" y="2068004"/>
            <a:ext cx="6395486" cy="4427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528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流程</a:t>
            </a:r>
            <a:endParaRPr kumimoji="1" lang="ja-JP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0719" y="1667524"/>
            <a:ext cx="7571428" cy="51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821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流程</a:t>
            </a:r>
            <a:endParaRPr kumimoji="1" lang="ja-JP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78070" y="1930401"/>
            <a:ext cx="6468786" cy="4547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512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流程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8610" y="1500955"/>
            <a:ext cx="6060358" cy="4211297"/>
          </a:xfrm>
          <a:prstGeom prst="rect">
            <a:avLst/>
          </a:prstGeom>
        </p:spPr>
      </p:pic>
      <p:cxnSp>
        <p:nvCxnSpPr>
          <p:cNvPr id="10" name="直線接點 9"/>
          <p:cNvCxnSpPr/>
          <p:nvPr/>
        </p:nvCxnSpPr>
        <p:spPr>
          <a:xfrm flipH="1">
            <a:off x="3451123" y="2045110"/>
            <a:ext cx="19664" cy="3490451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/>
          <p:cNvCxnSpPr/>
          <p:nvPr/>
        </p:nvCxnSpPr>
        <p:spPr>
          <a:xfrm flipH="1" flipV="1">
            <a:off x="3451123" y="5523416"/>
            <a:ext cx="4916129" cy="12145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接點 14"/>
          <p:cNvCxnSpPr/>
          <p:nvPr/>
        </p:nvCxnSpPr>
        <p:spPr>
          <a:xfrm>
            <a:off x="8377085" y="3633020"/>
            <a:ext cx="0" cy="1890396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/>
          <p:cNvCxnSpPr/>
          <p:nvPr/>
        </p:nvCxnSpPr>
        <p:spPr>
          <a:xfrm flipH="1" flipV="1">
            <a:off x="3470788" y="2038207"/>
            <a:ext cx="3392128" cy="6903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/>
          <p:cNvCxnSpPr/>
          <p:nvPr/>
        </p:nvCxnSpPr>
        <p:spPr>
          <a:xfrm flipH="1">
            <a:off x="6858001" y="2045110"/>
            <a:ext cx="9832" cy="1561493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接點 21"/>
          <p:cNvCxnSpPr/>
          <p:nvPr/>
        </p:nvCxnSpPr>
        <p:spPr>
          <a:xfrm flipH="1" flipV="1">
            <a:off x="6858002" y="3617632"/>
            <a:ext cx="1509250" cy="15388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266" name="Picture 2" descr="http://designmodo.com/wp-content/uploads/2011/10/92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0787" y="2353905"/>
            <a:ext cx="571500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6815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Front-end</a:t>
            </a:r>
            <a:endParaRPr kumimoji="1" lang="ja-JP" altLang="en-US" dirty="0"/>
          </a:p>
        </p:txBody>
      </p:sp>
      <p:pic>
        <p:nvPicPr>
          <p:cNvPr id="4" name="Picture 2" descr="http://www.click4corp.com/blog/wp-content/uploads/2015/02/HTML-CSS-JSS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3859" y="2160588"/>
            <a:ext cx="6624319" cy="3881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5241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Front-end</a:t>
            </a:r>
            <a:endParaRPr kumimoji="1" lang="ja-JP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smtClean="0"/>
              <a:t>Html:</a:t>
            </a:r>
            <a:r>
              <a:rPr lang="zh-TW" altLang="en-US" dirty="0" smtClean="0"/>
              <a:t>架構</a:t>
            </a:r>
            <a:endParaRPr kumimoji="1" lang="en-US" altLang="zh-TW" dirty="0" smtClean="0"/>
          </a:p>
          <a:p>
            <a:r>
              <a:rPr lang="en-US" altLang="ja-JP" dirty="0" err="1" smtClean="0"/>
              <a:t>Css</a:t>
            </a:r>
            <a:r>
              <a:rPr lang="en-US" altLang="ja-JP" dirty="0" smtClean="0"/>
              <a:t>:</a:t>
            </a:r>
            <a:r>
              <a:rPr lang="zh-TW" altLang="en-US" dirty="0" smtClean="0"/>
              <a:t>美</a:t>
            </a:r>
            <a:r>
              <a:rPr lang="zh-TW" altLang="en-US" dirty="0"/>
              <a:t>化</a:t>
            </a:r>
            <a:endParaRPr lang="en-US" altLang="zh-TW" dirty="0" smtClean="0"/>
          </a:p>
          <a:p>
            <a:r>
              <a:rPr kumimoji="1" lang="en-US" altLang="ja-JP" dirty="0" err="1" smtClean="0"/>
              <a:t>Javascript</a:t>
            </a:r>
            <a:r>
              <a:rPr kumimoji="1" lang="en-US" altLang="ja-JP" dirty="0" smtClean="0"/>
              <a:t>:</a:t>
            </a:r>
            <a:r>
              <a:rPr kumimoji="1" lang="zh-TW" altLang="en-US" dirty="0" smtClean="0"/>
              <a:t>動作</a:t>
            </a:r>
            <a:r>
              <a:rPr kumimoji="1" lang="en-US" altLang="zh-TW" dirty="0" smtClean="0"/>
              <a:t>,</a:t>
            </a:r>
            <a:r>
              <a:rPr kumimoji="1" lang="zh-TW" altLang="en-US" dirty="0" smtClean="0"/>
              <a:t>特效</a:t>
            </a:r>
            <a:endParaRPr kumimoji="1" lang="ja-JP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5768" y="129097"/>
            <a:ext cx="7334250" cy="544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856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Front-end</a:t>
            </a:r>
            <a:endParaRPr kumimoji="1" lang="ja-JP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82133" y="1930400"/>
            <a:ext cx="7387070" cy="4641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507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Outline</a:t>
            </a:r>
            <a:endParaRPr kumimoji="1" lang="ja-JP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ja-JP" sz="4400" dirty="0" smtClean="0"/>
              <a:t>HTML</a:t>
            </a:r>
          </a:p>
          <a:p>
            <a:r>
              <a:rPr lang="en-US" altLang="ja-JP" sz="4400" dirty="0" smtClean="0"/>
              <a:t>CSS</a:t>
            </a:r>
          </a:p>
          <a:p>
            <a:r>
              <a:rPr kumimoji="1" lang="en-US" altLang="ja-JP" sz="4400" dirty="0" err="1" smtClean="0"/>
              <a:t>javascript</a:t>
            </a:r>
            <a:endParaRPr kumimoji="1" lang="ja-JP" altLang="en-US" sz="4400" dirty="0"/>
          </a:p>
        </p:txBody>
      </p:sp>
      <p:pic>
        <p:nvPicPr>
          <p:cNvPr id="4" name="Picture 2" descr="http://www.click4corp.com/blog/wp-content/uploads/2015/02/HTML-CSS-JS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1399" y="1796716"/>
            <a:ext cx="6064615" cy="3553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398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HTML</a:t>
            </a:r>
            <a:endParaRPr kumimoji="1" lang="ja-JP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78378" y="609600"/>
            <a:ext cx="7291284" cy="5416383"/>
          </a:xfrm>
          <a:prstGeom prst="rect">
            <a:avLst/>
          </a:prstGeom>
        </p:spPr>
      </p:pic>
      <p:sp>
        <p:nvSpPr>
          <p:cNvPr id="6" name="框架 5"/>
          <p:cNvSpPr/>
          <p:nvPr/>
        </p:nvSpPr>
        <p:spPr>
          <a:xfrm>
            <a:off x="3761117" y="4140679"/>
            <a:ext cx="7289321" cy="1932317"/>
          </a:xfrm>
          <a:prstGeom prst="frame">
            <a:avLst>
              <a:gd name="adj1" fmla="val 535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8887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HTML</a:t>
            </a:r>
            <a:endParaRPr kumimoji="1" lang="ja-JP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77334" y="1679326"/>
            <a:ext cx="8596668" cy="3880773"/>
          </a:xfrm>
        </p:spPr>
        <p:txBody>
          <a:bodyPr/>
          <a:lstStyle/>
          <a:p>
            <a:r>
              <a:rPr lang="en-US" altLang="zh-TW" sz="2800" dirty="0"/>
              <a:t>HTML stands for </a:t>
            </a:r>
            <a:r>
              <a:rPr lang="en-US" altLang="zh-TW" sz="2800" dirty="0">
                <a:solidFill>
                  <a:srgbClr val="FF0000"/>
                </a:solidFill>
              </a:rPr>
              <a:t>H</a:t>
            </a:r>
            <a:r>
              <a:rPr lang="en-US" altLang="zh-TW" sz="2800" dirty="0"/>
              <a:t>yper </a:t>
            </a:r>
            <a:r>
              <a:rPr lang="en-US" altLang="zh-TW" sz="2800" dirty="0">
                <a:solidFill>
                  <a:srgbClr val="FF0000"/>
                </a:solidFill>
              </a:rPr>
              <a:t>T</a:t>
            </a:r>
            <a:r>
              <a:rPr lang="en-US" altLang="zh-TW" sz="2800" dirty="0"/>
              <a:t>ext </a:t>
            </a:r>
            <a:r>
              <a:rPr lang="en-US" altLang="zh-TW" sz="2800" dirty="0">
                <a:solidFill>
                  <a:srgbClr val="FF0000"/>
                </a:solidFill>
              </a:rPr>
              <a:t>M</a:t>
            </a:r>
            <a:r>
              <a:rPr lang="en-US" altLang="zh-TW" sz="2800" dirty="0"/>
              <a:t>arkup </a:t>
            </a:r>
            <a:r>
              <a:rPr lang="en-US" altLang="zh-TW" sz="2800" dirty="0" smtClean="0">
                <a:solidFill>
                  <a:srgbClr val="FF0000"/>
                </a:solidFill>
              </a:rPr>
              <a:t>L</a:t>
            </a:r>
            <a:r>
              <a:rPr lang="en-US" altLang="zh-TW" sz="2800" dirty="0" smtClean="0"/>
              <a:t>anguage</a:t>
            </a:r>
          </a:p>
          <a:p>
            <a:pPr marL="0" indent="0">
              <a:buNone/>
            </a:pPr>
            <a:endParaRPr kumimoji="1" lang="ja-JP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844" y="2392934"/>
            <a:ext cx="8441647" cy="4064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281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Markup Language</a:t>
            </a:r>
            <a:endParaRPr kumimoji="1" lang="ja-JP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TW" altLang="en-US" sz="3200" dirty="0" smtClean="0"/>
              <a:t>利用</a:t>
            </a:r>
            <a:r>
              <a:rPr kumimoji="1" lang="en-US" altLang="zh-TW" sz="3200" dirty="0" smtClean="0"/>
              <a:t>tag</a:t>
            </a:r>
            <a:r>
              <a:rPr kumimoji="1" lang="zh-TW" altLang="en-US" sz="3200" dirty="0" smtClean="0"/>
              <a:t>來描述網頁的語言</a:t>
            </a:r>
            <a:endParaRPr kumimoji="1" lang="en-US" altLang="zh-TW" sz="3200" dirty="0" smtClean="0"/>
          </a:p>
          <a:p>
            <a:r>
              <a:rPr lang="en-US" altLang="zh-TW" sz="3200" dirty="0" smtClean="0"/>
              <a:t>Selector: html,head,body,h1…</a:t>
            </a:r>
          </a:p>
          <a:p>
            <a:r>
              <a:rPr lang="zh-TW" altLang="en-US" sz="3200" dirty="0" smtClean="0"/>
              <a:t>不要忘記 </a:t>
            </a:r>
            <a:r>
              <a:rPr lang="en-US" altLang="zh-TW" sz="3200" dirty="0" smtClean="0"/>
              <a:t>“/”</a:t>
            </a:r>
            <a:endParaRPr kumimoji="1" lang="en-US" altLang="zh-TW" sz="3200" dirty="0" smtClean="0"/>
          </a:p>
          <a:p>
            <a:endParaRPr kumimoji="1" lang="ja-JP" altLang="en-US" sz="3200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5389" y="677308"/>
            <a:ext cx="4715279" cy="6095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028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Html </a:t>
            </a:r>
            <a:r>
              <a:rPr kumimoji="1" lang="zh-TW" altLang="en-US" dirty="0" smtClean="0"/>
              <a:t>架構</a:t>
            </a:r>
            <a:endParaRPr kumimoji="1" lang="ja-JP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0" y="1652337"/>
            <a:ext cx="8596668" cy="3880773"/>
          </a:xfrm>
        </p:spPr>
        <p:txBody>
          <a:bodyPr>
            <a:normAutofit/>
          </a:bodyPr>
          <a:lstStyle/>
          <a:p>
            <a:r>
              <a:rPr kumimoji="1" lang="en-US" altLang="zh-TW" sz="2000" dirty="0" smtClean="0"/>
              <a:t>&lt;html&gt;&lt;/html&gt;:</a:t>
            </a:r>
            <a:r>
              <a:rPr kumimoji="1" lang="zh-TW" altLang="en-US" sz="2000" dirty="0" smtClean="0"/>
              <a:t>描述這個</a:t>
            </a:r>
            <a:r>
              <a:rPr lang="en-US" altLang="zh-TW" sz="2000" dirty="0"/>
              <a:t>h</a:t>
            </a:r>
            <a:r>
              <a:rPr kumimoji="1" lang="en-US" altLang="zh-TW" sz="2000" dirty="0" smtClean="0"/>
              <a:t>tml</a:t>
            </a:r>
            <a:r>
              <a:rPr kumimoji="1" lang="zh-TW" altLang="en-US" sz="2000" dirty="0" smtClean="0"/>
              <a:t>文件</a:t>
            </a:r>
            <a:endParaRPr kumimoji="1" lang="en-US" altLang="zh-TW" sz="2000" dirty="0" smtClean="0"/>
          </a:p>
          <a:p>
            <a:r>
              <a:rPr lang="en-US" altLang="zh-TW" sz="2000" dirty="0" smtClean="0"/>
              <a:t>&lt;head&gt;&lt;/head&gt;:</a:t>
            </a:r>
            <a:r>
              <a:rPr lang="zh-TW" altLang="en-US" sz="2000" dirty="0" smtClean="0"/>
              <a:t>提供文見的資訊</a:t>
            </a:r>
            <a:r>
              <a:rPr lang="en-US" altLang="zh-TW" sz="2000" dirty="0" smtClean="0"/>
              <a:t>,title</a:t>
            </a:r>
            <a:r>
              <a:rPr lang="zh-TW" altLang="en-US" sz="2000" dirty="0" smtClean="0"/>
              <a:t>等等</a:t>
            </a:r>
            <a:endParaRPr lang="en-US" altLang="zh-TW" sz="2000" dirty="0" smtClean="0"/>
          </a:p>
          <a:p>
            <a:r>
              <a:rPr kumimoji="1" lang="en-US" altLang="zh-TW" sz="2000" dirty="0" smtClean="0"/>
              <a:t>&lt;body&gt;&lt;/body&gt;:</a:t>
            </a:r>
            <a:r>
              <a:rPr kumimoji="1" lang="zh-TW" altLang="en-US" sz="2000" dirty="0" smtClean="0"/>
              <a:t>描述網頁的內容</a:t>
            </a:r>
            <a:endParaRPr kumimoji="1" lang="en-US" altLang="zh-TW" sz="2000" dirty="0" smtClean="0"/>
          </a:p>
          <a:p>
            <a:endParaRPr lang="en-US" altLang="ja-JP" sz="2000" dirty="0"/>
          </a:p>
          <a:p>
            <a:r>
              <a:rPr kumimoji="1" lang="en-US" altLang="zh-TW" sz="2000" dirty="0" smtClean="0"/>
              <a:t>&lt;meta charset=“”&gt;:</a:t>
            </a:r>
            <a:r>
              <a:rPr kumimoji="1" lang="zh-TW" altLang="en-US" sz="2000" dirty="0" smtClean="0"/>
              <a:t>指定網頁的編碼</a:t>
            </a:r>
            <a:r>
              <a:rPr kumimoji="1" lang="en-US" altLang="zh-TW" sz="2000" dirty="0" smtClean="0"/>
              <a:t/>
            </a:r>
            <a:br>
              <a:rPr kumimoji="1" lang="en-US" altLang="zh-TW" sz="2000" dirty="0" smtClean="0"/>
            </a:br>
            <a:r>
              <a:rPr kumimoji="1" lang="zh-TW" altLang="en-US" sz="2000" dirty="0" smtClean="0"/>
              <a:t>圖上是指定</a:t>
            </a:r>
            <a:r>
              <a:rPr kumimoji="1" lang="en-US" altLang="zh-TW" sz="2000" dirty="0" smtClean="0"/>
              <a:t>UTF-8</a:t>
            </a:r>
          </a:p>
          <a:p>
            <a:r>
              <a:rPr lang="en-US" altLang="zh-TW" sz="2000" dirty="0" smtClean="0"/>
              <a:t>&lt;title&gt; &lt;/title&gt;:</a:t>
            </a:r>
            <a:r>
              <a:rPr lang="zh-TW" altLang="en-US" sz="2000" dirty="0" smtClean="0"/>
              <a:t>表示這個文見的</a:t>
            </a:r>
            <a:r>
              <a:rPr lang="en-US" altLang="zh-TW" sz="2000" dirty="0" smtClean="0"/>
              <a:t>title</a:t>
            </a:r>
            <a:endParaRPr lang="en-US" altLang="ja-JP" sz="2000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2549" y="1432363"/>
            <a:ext cx="6668237" cy="4598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207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88168" y="609600"/>
            <a:ext cx="8946033" cy="6004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136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HTML head</a:t>
            </a:r>
            <a:endParaRPr kumimoji="1" lang="ja-JP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3600" dirty="0"/>
              <a:t>title</a:t>
            </a:r>
          </a:p>
          <a:p>
            <a:r>
              <a:rPr lang="en-US" altLang="zh-TW" sz="3600" dirty="0"/>
              <a:t>style</a:t>
            </a:r>
          </a:p>
          <a:p>
            <a:r>
              <a:rPr lang="en-US" altLang="zh-TW" sz="3600" dirty="0"/>
              <a:t>link</a:t>
            </a:r>
          </a:p>
          <a:p>
            <a:r>
              <a:rPr lang="en-US" altLang="zh-TW" sz="3600" dirty="0"/>
              <a:t>meta</a:t>
            </a:r>
          </a:p>
          <a:p>
            <a:r>
              <a:rPr lang="en-US" altLang="zh-TW" sz="3600" dirty="0"/>
              <a:t>script</a:t>
            </a:r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9787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Head – title </a:t>
            </a:r>
            <a:endParaRPr kumimoji="1" lang="ja-JP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571" y="2160589"/>
            <a:ext cx="6449738" cy="3880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350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Head-style</a:t>
            </a:r>
            <a:endParaRPr kumimoji="1" lang="ja-JP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77334" y="1930400"/>
            <a:ext cx="8596668" cy="3880773"/>
          </a:xfrm>
        </p:spPr>
        <p:txBody>
          <a:bodyPr/>
          <a:lstStyle/>
          <a:p>
            <a:r>
              <a:rPr kumimoji="1" lang="en-US" altLang="zh-TW" sz="2400" dirty="0" smtClean="0"/>
              <a:t>&lt;style&gt;</a:t>
            </a:r>
            <a:r>
              <a:rPr kumimoji="1" lang="zh-TW" altLang="en-US" sz="2400" dirty="0" smtClean="0"/>
              <a:t>定義</a:t>
            </a:r>
            <a:r>
              <a:rPr kumimoji="1" lang="en-US" altLang="zh-TW" sz="2400" dirty="0" smtClean="0"/>
              <a:t>html </a:t>
            </a:r>
            <a:r>
              <a:rPr kumimoji="1" lang="zh-TW" altLang="en-US" sz="2400" dirty="0" smtClean="0"/>
              <a:t>的樣式</a:t>
            </a:r>
            <a:r>
              <a:rPr kumimoji="1" lang="en-US" altLang="zh-TW" sz="2400" dirty="0" smtClean="0"/>
              <a:t>,</a:t>
            </a:r>
            <a:r>
              <a:rPr kumimoji="1" lang="zh-TW" altLang="en-US" sz="2400" dirty="0" smtClean="0"/>
              <a:t>也就是</a:t>
            </a:r>
            <a:r>
              <a:rPr kumimoji="1" lang="en-US" altLang="zh-TW" sz="2400" dirty="0" smtClean="0"/>
              <a:t>CSS!</a:t>
            </a:r>
          </a:p>
          <a:p>
            <a:endParaRPr lang="en-US" altLang="zh-TW" sz="2400" dirty="0"/>
          </a:p>
          <a:p>
            <a:pPr marL="0" indent="0">
              <a:buNone/>
            </a:pPr>
            <a:endParaRPr kumimoji="1" lang="en-US" altLang="zh-TW" sz="2400" dirty="0" smtClean="0"/>
          </a:p>
          <a:p>
            <a:pPr marL="0" indent="0">
              <a:buNone/>
            </a:pPr>
            <a:r>
              <a:rPr lang="en-US" altLang="zh-TW" sz="2400" dirty="0" smtClean="0"/>
              <a:t>output</a:t>
            </a:r>
            <a:r>
              <a:rPr kumimoji="1" lang="en-US" altLang="zh-TW" dirty="0" smtClean="0"/>
              <a:t/>
            </a:r>
            <a:br>
              <a:rPr kumimoji="1" lang="en-US" altLang="zh-TW" dirty="0" smtClean="0"/>
            </a:br>
            <a:endParaRPr kumimoji="1" lang="ja-JP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6910" y="205863"/>
            <a:ext cx="5641570" cy="6527794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202" y="4100975"/>
            <a:ext cx="3314286" cy="16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884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Head-link</a:t>
            </a:r>
            <a:endParaRPr kumimoji="1" lang="ja-JP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0" y="1454736"/>
            <a:ext cx="8596668" cy="3880773"/>
          </a:xfrm>
        </p:spPr>
        <p:txBody>
          <a:bodyPr/>
          <a:lstStyle/>
          <a:p>
            <a:r>
              <a:rPr kumimoji="1" lang="en-US" altLang="ja-JP" sz="2800" dirty="0" smtClean="0"/>
              <a:t>Link: </a:t>
            </a:r>
            <a:r>
              <a:rPr lang="zh-TW" altLang="en-US" sz="2800" dirty="0" smtClean="0"/>
              <a:t>定義</a:t>
            </a:r>
            <a:r>
              <a:rPr lang="zh-TW" altLang="en-US" sz="2800" dirty="0"/>
              <a:t>這個頁面跟外部資源的</a:t>
            </a:r>
            <a:r>
              <a:rPr lang="zh-TW" altLang="en-US" sz="2800" dirty="0" smtClean="0"/>
              <a:t>關聯</a:t>
            </a:r>
            <a:endParaRPr lang="en-US" altLang="zh-TW" sz="2800" dirty="0" smtClean="0"/>
          </a:p>
          <a:p>
            <a:endParaRPr kumimoji="1" lang="ja-JP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887" y="1930400"/>
            <a:ext cx="9933429" cy="4733782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7283" y="4117006"/>
            <a:ext cx="3152558" cy="2547176"/>
          </a:xfrm>
          <a:prstGeom prst="rect">
            <a:avLst/>
          </a:prstGeom>
        </p:spPr>
      </p:pic>
      <p:sp>
        <p:nvSpPr>
          <p:cNvPr id="7" name="圓角矩形 6"/>
          <p:cNvSpPr/>
          <p:nvPr/>
        </p:nvSpPr>
        <p:spPr>
          <a:xfrm>
            <a:off x="8875059" y="6333565"/>
            <a:ext cx="1331259" cy="322744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main.css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60455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Head - meta</a:t>
            </a:r>
            <a:endParaRPr kumimoji="1" lang="ja-JP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46915" y="2545598"/>
            <a:ext cx="8596668" cy="3880773"/>
          </a:xfrm>
        </p:spPr>
        <p:txBody>
          <a:bodyPr>
            <a:normAutofit/>
          </a:bodyPr>
          <a:lstStyle/>
          <a:p>
            <a:endParaRPr kumimoji="1" lang="en-US" altLang="ja-JP" dirty="0" smtClean="0"/>
          </a:p>
          <a:p>
            <a:endParaRPr lang="en-US" altLang="ja-JP" dirty="0"/>
          </a:p>
          <a:p>
            <a:r>
              <a:rPr kumimoji="1" lang="en-US" altLang="ja-JP" sz="2000" dirty="0" smtClean="0"/>
              <a:t>Charset:</a:t>
            </a:r>
          </a:p>
          <a:p>
            <a:pPr marL="457200" lvl="1" indent="0">
              <a:buNone/>
            </a:pPr>
            <a:r>
              <a:rPr lang="zh-TW" altLang="en-US" sz="2000" dirty="0"/>
              <a:t>定義</a:t>
            </a:r>
            <a:r>
              <a:rPr lang="zh-TW" altLang="en-US" sz="2000" dirty="0" smtClean="0"/>
              <a:t>編碼</a:t>
            </a:r>
            <a:endParaRPr lang="en-US" altLang="ja-JP" sz="2000" dirty="0"/>
          </a:p>
          <a:p>
            <a:r>
              <a:rPr kumimoji="1" lang="en-US" altLang="zh-TW" sz="2000" dirty="0" smtClean="0"/>
              <a:t>&lt;meta name=“description” content=“</a:t>
            </a:r>
            <a:r>
              <a:rPr kumimoji="1" lang="en-US" altLang="zh-TW" sz="2000" dirty="0" err="1" smtClean="0"/>
              <a:t>HTML,CSS,javascript</a:t>
            </a:r>
            <a:r>
              <a:rPr kumimoji="1" lang="en-US" altLang="zh-TW" sz="2000" dirty="0" smtClean="0"/>
              <a:t>”&gt;:</a:t>
            </a:r>
          </a:p>
          <a:p>
            <a:pPr marL="457200" lvl="1" indent="0">
              <a:buNone/>
            </a:pPr>
            <a:r>
              <a:rPr lang="zh-TW" altLang="en-US" sz="2000" dirty="0" smtClean="0"/>
              <a:t>描述</a:t>
            </a:r>
            <a:r>
              <a:rPr lang="zh-TW" altLang="en-US" sz="2000" dirty="0"/>
              <a:t>這個網頁在講甚麼 </a:t>
            </a:r>
            <a:r>
              <a:rPr lang="en-US" altLang="zh-TW" sz="2000" dirty="0"/>
              <a:t>(HTML</a:t>
            </a:r>
            <a:r>
              <a:rPr lang="zh-TW" altLang="en-US" sz="2000" dirty="0"/>
              <a:t> </a:t>
            </a:r>
            <a:r>
              <a:rPr lang="en-US" altLang="zh-TW" sz="2000" dirty="0"/>
              <a:t>,CSS , </a:t>
            </a:r>
            <a:r>
              <a:rPr lang="en-US" altLang="zh-TW" sz="2000" dirty="0" err="1"/>
              <a:t>javascript</a:t>
            </a:r>
            <a:r>
              <a:rPr lang="en-US" altLang="zh-TW" sz="2000" dirty="0" smtClean="0"/>
              <a:t>)</a:t>
            </a:r>
            <a:endParaRPr kumimoji="1" lang="en-US" altLang="zh-TW" sz="1800" dirty="0" smtClean="0"/>
          </a:p>
          <a:p>
            <a:r>
              <a:rPr lang="en-US" altLang="ja-JP" sz="2000" dirty="0" smtClean="0"/>
              <a:t>&lt;</a:t>
            </a:r>
            <a:r>
              <a:rPr lang="en-US" altLang="ja-JP" sz="2000" dirty="0"/>
              <a:t>meta name</a:t>
            </a:r>
            <a:r>
              <a:rPr lang="en-US" altLang="ja-JP" sz="2000" dirty="0" smtClean="0"/>
              <a:t>=“author” </a:t>
            </a:r>
            <a:r>
              <a:rPr lang="en-US" altLang="ja-JP" sz="2000" dirty="0"/>
              <a:t>content</a:t>
            </a:r>
            <a:r>
              <a:rPr lang="en-US" altLang="ja-JP" sz="2000" dirty="0" smtClean="0"/>
              <a:t>=“</a:t>
            </a:r>
            <a:r>
              <a:rPr lang="en-US" altLang="ja-JP" sz="2000" dirty="0" err="1" smtClean="0"/>
              <a:t>Shiang-Ching</a:t>
            </a:r>
            <a:r>
              <a:rPr lang="en-US" altLang="ja-JP" sz="2000" dirty="0" smtClean="0"/>
              <a:t> Lin”&gt;:</a:t>
            </a:r>
            <a:endParaRPr lang="en-US" altLang="ja-JP" sz="2000" dirty="0"/>
          </a:p>
          <a:p>
            <a:pPr marL="457200" lvl="1" indent="0">
              <a:buNone/>
            </a:pPr>
            <a:r>
              <a:rPr lang="zh-TW" altLang="en-US" sz="1800" dirty="0" smtClean="0"/>
              <a:t>代表作者是誰</a:t>
            </a:r>
            <a:endParaRPr kumimoji="1" lang="ja-JP" altLang="en-US" sz="1800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421885"/>
            <a:ext cx="10017139" cy="1477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104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Editor</a:t>
            </a:r>
            <a:endParaRPr kumimoji="1" lang="ja-JP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sz="2400" dirty="0" smtClean="0"/>
              <a:t>Notepad++</a:t>
            </a:r>
          </a:p>
          <a:p>
            <a:r>
              <a:rPr lang="en-US" altLang="ja-JP" sz="2400" dirty="0"/>
              <a:t>https://notepad-plus-plus.org</a:t>
            </a:r>
            <a:r>
              <a:rPr lang="en-US" altLang="ja-JP" sz="2400" dirty="0" smtClean="0"/>
              <a:t>/</a:t>
            </a:r>
            <a:br>
              <a:rPr lang="en-US" altLang="ja-JP" sz="2400" dirty="0" smtClean="0"/>
            </a:br>
            <a:endParaRPr lang="en-US" altLang="ja-JP" sz="2400" dirty="0" smtClean="0"/>
          </a:p>
          <a:p>
            <a:endParaRPr kumimoji="1" lang="ja-JP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4792" y="2671019"/>
            <a:ext cx="4431721" cy="3370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849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Head -script</a:t>
            </a:r>
            <a:endParaRPr kumimoji="1" lang="ja-JP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3200" dirty="0"/>
              <a:t>&lt;script&gt; ... &lt;/script&gt;</a:t>
            </a:r>
          </a:p>
          <a:p>
            <a:pPr lvl="1"/>
            <a:r>
              <a:rPr lang="zh-TW" altLang="en-US" sz="2800" dirty="0" smtClean="0"/>
              <a:t>可以在</a:t>
            </a:r>
            <a:r>
              <a:rPr lang="en-US" altLang="zh-TW" sz="2800" dirty="0" smtClean="0"/>
              <a:t>head</a:t>
            </a:r>
            <a:r>
              <a:rPr lang="zh-TW" altLang="en-US" sz="2800" dirty="0" smtClean="0"/>
              <a:t>檔定義</a:t>
            </a:r>
            <a:r>
              <a:rPr lang="en-US" altLang="zh-TW" sz="2800" dirty="0" err="1" smtClean="0"/>
              <a:t>javascript</a:t>
            </a:r>
            <a:r>
              <a:rPr lang="en-US" altLang="zh-TW" sz="2800" dirty="0" smtClean="0"/>
              <a:t> </a:t>
            </a:r>
            <a:endParaRPr lang="zh-TW" altLang="en-US" sz="2800" dirty="0"/>
          </a:p>
          <a:p>
            <a:endParaRPr kumimoji="1" lang="ja-JP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345" y="3753853"/>
            <a:ext cx="11396902" cy="2927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37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Body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825625"/>
            <a:ext cx="10845800" cy="4351338"/>
          </a:xfrm>
        </p:spPr>
        <p:txBody>
          <a:bodyPr/>
          <a:lstStyle/>
          <a:p>
            <a:endParaRPr lang="zh-TW" altLang="en-US" sz="2800" dirty="0"/>
          </a:p>
        </p:txBody>
      </p:sp>
      <p:pic>
        <p:nvPicPr>
          <p:cNvPr id="1026" name="Picture 2" descr="HTML5 Semantic Element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7560" y="1705871"/>
            <a:ext cx="3896879" cy="4590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5360" y="1468930"/>
            <a:ext cx="3520298" cy="5290392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93124" y="1468930"/>
            <a:ext cx="5348785" cy="529039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471251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Body-Headings</a:t>
            </a:r>
            <a:endParaRPr lang="zh-TW" altLang="en-US" dirty="0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690688"/>
            <a:ext cx="3826407" cy="2451735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7953" y="1690688"/>
            <a:ext cx="2381250" cy="351472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421571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Body-Paragraph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199" y="1690688"/>
            <a:ext cx="4605386" cy="2165032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690688"/>
            <a:ext cx="2743200" cy="281570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605969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Body-Blocks &lt;div&gt; &lt;span&gt;</a:t>
            </a:r>
            <a:endParaRPr lang="zh-TW" alt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7648575" cy="1314450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431857"/>
            <a:ext cx="7819491" cy="2694623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848997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HTML - div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zh-TW" altLang="en-US" sz="3200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806" y="1905000"/>
            <a:ext cx="5901365" cy="3858585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1084" y="2633298"/>
            <a:ext cx="4153528" cy="2518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805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ID/Class</a:t>
            </a:r>
            <a:endParaRPr kumimoji="1" lang="ja-JP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400" dirty="0"/>
              <a:t>可拿來利用在</a:t>
            </a:r>
            <a:r>
              <a:rPr lang="en-US" altLang="zh-TW" sz="2400" dirty="0"/>
              <a:t>CSS</a:t>
            </a:r>
            <a:r>
              <a:rPr lang="zh-TW" altLang="en-US" sz="2400" dirty="0"/>
              <a:t> 及 </a:t>
            </a:r>
            <a:r>
              <a:rPr lang="en-US" altLang="zh-TW" sz="2400" dirty="0" err="1" smtClean="0"/>
              <a:t>javascript</a:t>
            </a:r>
            <a:endParaRPr kumimoji="1" lang="en-US" altLang="ja-JP" sz="2400" dirty="0" smtClean="0"/>
          </a:p>
          <a:p>
            <a:r>
              <a:rPr kumimoji="1" lang="en-US" altLang="ja-JP" sz="2400" dirty="0" smtClean="0"/>
              <a:t>Id</a:t>
            </a:r>
            <a:r>
              <a:rPr kumimoji="1" lang="zh-TW" altLang="en-US" sz="2400" dirty="0" smtClean="0"/>
              <a:t>名稱不可重複</a:t>
            </a:r>
            <a:r>
              <a:rPr kumimoji="1" lang="en-US" altLang="zh-TW" sz="2400" dirty="0" smtClean="0"/>
              <a:t>,class</a:t>
            </a:r>
            <a:r>
              <a:rPr kumimoji="1" lang="zh-TW" altLang="en-US" sz="2400" dirty="0" smtClean="0"/>
              <a:t>可重複</a:t>
            </a:r>
            <a:endParaRPr kumimoji="1" lang="en-US" altLang="zh-TW" sz="2400" dirty="0" smtClean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3909" y="3513670"/>
            <a:ext cx="8857129" cy="3257486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8694" y="693000"/>
            <a:ext cx="5782344" cy="2705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824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HTML - input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zh-TW" altLang="en-US" sz="3200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570" y="1479176"/>
            <a:ext cx="9895373" cy="479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318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HTML - input</a:t>
            </a:r>
            <a:endParaRPr lang="zh-TW" alt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572" y="1930400"/>
            <a:ext cx="11735855" cy="2749824"/>
          </a:xfrm>
          <a:prstGeom prst="rect">
            <a:avLst/>
          </a:prstGeom>
        </p:spPr>
      </p:pic>
      <p:sp>
        <p:nvSpPr>
          <p:cNvPr id="8" name="內容版面配置區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44910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內容版面配置區 6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2919254"/>
            <a:ext cx="2022603" cy="82978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Links</a:t>
            </a:r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825625"/>
            <a:ext cx="8636058" cy="673735"/>
          </a:xfrm>
          <a:prstGeom prst="rect">
            <a:avLst/>
          </a:prstGeom>
        </p:spPr>
      </p:pic>
      <p:sp>
        <p:nvSpPr>
          <p:cNvPr id="5" name="標題 1"/>
          <p:cNvSpPr txBox="1">
            <a:spLocks/>
          </p:cNvSpPr>
          <p:nvPr/>
        </p:nvSpPr>
        <p:spPr>
          <a:xfrm>
            <a:off x="677333" y="3935506"/>
            <a:ext cx="9824819" cy="235771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kumimoji="1"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 kumimoji="1">
                <a:solidFill>
                  <a:schemeClr val="tx2"/>
                </a:solidFill>
              </a:defRPr>
            </a:lvl2pPr>
            <a:lvl3pPr eaLnBrk="1" hangingPunct="1">
              <a:defRPr kumimoji="1">
                <a:solidFill>
                  <a:schemeClr val="tx2"/>
                </a:solidFill>
              </a:defRPr>
            </a:lvl3pPr>
            <a:lvl4pPr eaLnBrk="1" hangingPunct="1">
              <a:defRPr kumimoji="1">
                <a:solidFill>
                  <a:schemeClr val="tx2"/>
                </a:solidFill>
              </a:defRPr>
            </a:lvl4pPr>
            <a:lvl5pPr eaLnBrk="1" hangingPunct="1">
              <a:defRPr kumimoji="1">
                <a:solidFill>
                  <a:schemeClr val="tx2"/>
                </a:solidFill>
              </a:defRPr>
            </a:lvl5pPr>
            <a:lvl6pPr eaLnBrk="1" hangingPunct="1">
              <a:defRPr kumimoji="1">
                <a:solidFill>
                  <a:schemeClr val="tx2"/>
                </a:solidFill>
              </a:defRPr>
            </a:lvl6pPr>
            <a:lvl7pPr eaLnBrk="1" hangingPunct="1">
              <a:defRPr kumimoji="1">
                <a:solidFill>
                  <a:schemeClr val="tx2"/>
                </a:solidFill>
              </a:defRPr>
            </a:lvl7pPr>
            <a:lvl8pPr eaLnBrk="1" hangingPunct="1">
              <a:defRPr kumimoji="1">
                <a:solidFill>
                  <a:schemeClr val="tx2"/>
                </a:solidFill>
              </a:defRPr>
            </a:lvl8pPr>
            <a:lvl9pPr eaLnBrk="1" hangingPunct="1">
              <a:defRPr kumimoji="1">
                <a:solidFill>
                  <a:schemeClr val="tx2"/>
                </a:solidFill>
              </a:defRPr>
            </a:lvl9pPr>
          </a:lstStyle>
          <a:p>
            <a:r>
              <a:rPr lang="en-US" altLang="zh-TW" dirty="0" smtClean="0">
                <a:solidFill>
                  <a:schemeClr val="tx1"/>
                </a:solidFill>
              </a:rPr>
              <a:t>Target = “_blank” </a:t>
            </a:r>
            <a:r>
              <a:rPr lang="zh-TW" altLang="en-US" dirty="0" smtClean="0">
                <a:solidFill>
                  <a:schemeClr val="tx1"/>
                </a:solidFill>
              </a:rPr>
              <a:t>新開一個分頁</a:t>
            </a:r>
            <a:endParaRPr lang="en-US" altLang="zh-TW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1948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sz="5400" dirty="0" smtClean="0"/>
              <a:t>What is web page?</a:t>
            </a:r>
            <a:endParaRPr kumimoji="1" lang="ja-JP" altLang="en-US" sz="5400" dirty="0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0285" y="3983789"/>
            <a:ext cx="5245768" cy="2012385"/>
          </a:xfrm>
          <a:prstGeom prst="rect">
            <a:avLst/>
          </a:prstGeom>
        </p:spPr>
      </p:pic>
      <p:sp>
        <p:nvSpPr>
          <p:cNvPr id="8" name="標題 1"/>
          <p:cNvSpPr txBox="1">
            <a:spLocks/>
          </p:cNvSpPr>
          <p:nvPr/>
        </p:nvSpPr>
        <p:spPr>
          <a:xfrm>
            <a:off x="811132" y="2133600"/>
            <a:ext cx="8765268" cy="285638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kumimoji="1"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 kumimoji="1">
                <a:solidFill>
                  <a:schemeClr val="tx2"/>
                </a:solidFill>
              </a:defRPr>
            </a:lvl2pPr>
            <a:lvl3pPr eaLnBrk="1" hangingPunct="1">
              <a:defRPr kumimoji="1">
                <a:solidFill>
                  <a:schemeClr val="tx2"/>
                </a:solidFill>
              </a:defRPr>
            </a:lvl3pPr>
            <a:lvl4pPr eaLnBrk="1" hangingPunct="1">
              <a:defRPr kumimoji="1">
                <a:solidFill>
                  <a:schemeClr val="tx2"/>
                </a:solidFill>
              </a:defRPr>
            </a:lvl4pPr>
            <a:lvl5pPr eaLnBrk="1" hangingPunct="1">
              <a:defRPr kumimoji="1">
                <a:solidFill>
                  <a:schemeClr val="tx2"/>
                </a:solidFill>
              </a:defRPr>
            </a:lvl5pPr>
            <a:lvl6pPr eaLnBrk="1" hangingPunct="1">
              <a:defRPr kumimoji="1">
                <a:solidFill>
                  <a:schemeClr val="tx2"/>
                </a:solidFill>
              </a:defRPr>
            </a:lvl6pPr>
            <a:lvl7pPr eaLnBrk="1" hangingPunct="1">
              <a:defRPr kumimoji="1">
                <a:solidFill>
                  <a:schemeClr val="tx2"/>
                </a:solidFill>
              </a:defRPr>
            </a:lvl7pPr>
            <a:lvl8pPr eaLnBrk="1" hangingPunct="1">
              <a:defRPr kumimoji="1">
                <a:solidFill>
                  <a:schemeClr val="tx2"/>
                </a:solidFill>
              </a:defRPr>
            </a:lvl8pPr>
            <a:lvl9pPr eaLnBrk="1" hangingPunct="1">
              <a:defRPr kumimoji="1">
                <a:solidFill>
                  <a:schemeClr val="tx2"/>
                </a:solidFill>
              </a:defRPr>
            </a:lvl9pPr>
          </a:lstStyle>
          <a:p>
            <a:endParaRPr lang="ja-JP" altLang="en-US" dirty="0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2072" y="3808139"/>
            <a:ext cx="5034043" cy="2512675"/>
          </a:xfrm>
          <a:prstGeom prst="rect">
            <a:avLst/>
          </a:prstGeom>
        </p:spPr>
      </p:pic>
      <p:sp>
        <p:nvSpPr>
          <p:cNvPr id="11" name="標題 1"/>
          <p:cNvSpPr txBox="1">
            <a:spLocks/>
          </p:cNvSpPr>
          <p:nvPr/>
        </p:nvSpPr>
        <p:spPr>
          <a:xfrm>
            <a:off x="677334" y="2059105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kumimoji="1"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 kumimoji="1">
                <a:solidFill>
                  <a:schemeClr val="tx2"/>
                </a:solidFill>
              </a:defRPr>
            </a:lvl2pPr>
            <a:lvl3pPr eaLnBrk="1" hangingPunct="1">
              <a:defRPr kumimoji="1">
                <a:solidFill>
                  <a:schemeClr val="tx2"/>
                </a:solidFill>
              </a:defRPr>
            </a:lvl3pPr>
            <a:lvl4pPr eaLnBrk="1" hangingPunct="1">
              <a:defRPr kumimoji="1">
                <a:solidFill>
                  <a:schemeClr val="tx2"/>
                </a:solidFill>
              </a:defRPr>
            </a:lvl4pPr>
            <a:lvl5pPr eaLnBrk="1" hangingPunct="1">
              <a:defRPr kumimoji="1">
                <a:solidFill>
                  <a:schemeClr val="tx2"/>
                </a:solidFill>
              </a:defRPr>
            </a:lvl5pPr>
            <a:lvl6pPr eaLnBrk="1" hangingPunct="1">
              <a:defRPr kumimoji="1">
                <a:solidFill>
                  <a:schemeClr val="tx2"/>
                </a:solidFill>
              </a:defRPr>
            </a:lvl6pPr>
            <a:lvl7pPr eaLnBrk="1" hangingPunct="1">
              <a:defRPr kumimoji="1">
                <a:solidFill>
                  <a:schemeClr val="tx2"/>
                </a:solidFill>
              </a:defRPr>
            </a:lvl7pPr>
            <a:lvl8pPr eaLnBrk="1" hangingPunct="1">
              <a:defRPr kumimoji="1">
                <a:solidFill>
                  <a:schemeClr val="tx2"/>
                </a:solidFill>
              </a:defRPr>
            </a:lvl8pPr>
            <a:lvl9pPr eaLnBrk="1" hangingPunct="1">
              <a:defRPr kumimoji="1">
                <a:solidFill>
                  <a:schemeClr val="tx2"/>
                </a:solidFill>
              </a:defRPr>
            </a:lvl9pPr>
          </a:lstStyle>
          <a:p>
            <a:r>
              <a:rPr lang="en-US" altLang="ja-JP" dirty="0"/>
              <a:t>https://www.google.com.tw/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59345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Table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2887" y="1516381"/>
            <a:ext cx="3086100" cy="2371725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606" y="1516381"/>
            <a:ext cx="6619875" cy="417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378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Rowspan</a:t>
            </a:r>
            <a:r>
              <a:rPr lang="en-US" altLang="zh-TW" dirty="0" smtClean="0"/>
              <a:t> , </a:t>
            </a:r>
            <a:r>
              <a:rPr lang="en-US" altLang="zh-TW" dirty="0" err="1" smtClean="0"/>
              <a:t>Colspan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1431" y="3402106"/>
            <a:ext cx="9072961" cy="1994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20703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Lists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7"/>
            <a:ext cx="3657600" cy="3777303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1610" y="1690687"/>
            <a:ext cx="1855470" cy="267846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973316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Images</a:t>
            </a:r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976008"/>
            <a:ext cx="7746131" cy="624688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886016"/>
            <a:ext cx="6286500" cy="3238500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783819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Audio/Video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690688"/>
            <a:ext cx="5961556" cy="869632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827018"/>
            <a:ext cx="6001458" cy="865823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4919345"/>
            <a:ext cx="3895725" cy="72390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33925" y="3885883"/>
            <a:ext cx="4962525" cy="279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332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CSS</a:t>
            </a:r>
            <a:endParaRPr kumimoji="1" lang="ja-JP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75955" y="994611"/>
            <a:ext cx="7377664" cy="5480551"/>
          </a:xfrm>
          <a:prstGeom prst="rect">
            <a:avLst/>
          </a:prstGeom>
        </p:spPr>
      </p:pic>
      <p:sp>
        <p:nvSpPr>
          <p:cNvPr id="5" name="框架 4"/>
          <p:cNvSpPr/>
          <p:nvPr/>
        </p:nvSpPr>
        <p:spPr>
          <a:xfrm>
            <a:off x="3644153" y="2823882"/>
            <a:ext cx="7530353" cy="1882589"/>
          </a:xfrm>
          <a:prstGeom prst="frame">
            <a:avLst>
              <a:gd name="adj1" fmla="val 6786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5835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What is CSS?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825625"/>
            <a:ext cx="10845800" cy="4351338"/>
          </a:xfrm>
        </p:spPr>
        <p:txBody>
          <a:bodyPr>
            <a:normAutofit/>
          </a:bodyPr>
          <a:lstStyle/>
          <a:p>
            <a:r>
              <a:rPr lang="en-US" altLang="zh-TW" sz="3200" dirty="0">
                <a:solidFill>
                  <a:srgbClr val="FF0000"/>
                </a:solidFill>
              </a:rPr>
              <a:t>C</a:t>
            </a:r>
            <a:r>
              <a:rPr lang="en-US" altLang="zh-TW" sz="3200" dirty="0"/>
              <a:t>ascading </a:t>
            </a:r>
            <a:r>
              <a:rPr lang="en-US" altLang="zh-TW" sz="3200" dirty="0" smtClean="0">
                <a:solidFill>
                  <a:srgbClr val="FF0000"/>
                </a:solidFill>
              </a:rPr>
              <a:t>S</a:t>
            </a:r>
            <a:r>
              <a:rPr lang="en-US" altLang="zh-TW" sz="3200" dirty="0" smtClean="0"/>
              <a:t>tyle </a:t>
            </a:r>
            <a:r>
              <a:rPr lang="en-US" altLang="zh-TW" sz="3200" dirty="0">
                <a:solidFill>
                  <a:srgbClr val="FF0000"/>
                </a:solidFill>
              </a:rPr>
              <a:t>S</a:t>
            </a:r>
            <a:r>
              <a:rPr lang="en-US" altLang="zh-TW" sz="3200" dirty="0"/>
              <a:t>heet</a:t>
            </a:r>
          </a:p>
          <a:p>
            <a:r>
              <a:rPr lang="en-US" altLang="zh-TW" sz="3200" dirty="0"/>
              <a:t>CSS describes how HTML elements are to be displayed on screen, paper, or in other media</a:t>
            </a:r>
          </a:p>
          <a:p>
            <a:r>
              <a:rPr lang="en-US" altLang="zh-TW" sz="3200" dirty="0"/>
              <a:t>CSS saves a lot of work. It can control the layout of multiple web pages all at once</a:t>
            </a:r>
          </a:p>
          <a:p>
            <a:r>
              <a:rPr lang="en-US" altLang="zh-TW" sz="3200" dirty="0"/>
              <a:t>External </a:t>
            </a:r>
            <a:r>
              <a:rPr lang="en-US" altLang="zh-TW" sz="3200" dirty="0" err="1"/>
              <a:t>stylesheets</a:t>
            </a:r>
            <a:r>
              <a:rPr lang="en-US" altLang="zh-TW" sz="3200" dirty="0"/>
              <a:t> are stored in CSS files</a:t>
            </a:r>
            <a:endParaRPr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437659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CSS  Rule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32955" y="1791621"/>
            <a:ext cx="8596668" cy="3880773"/>
          </a:xfrm>
        </p:spPr>
        <p:txBody>
          <a:bodyPr>
            <a:normAutofit fontScale="92500" lnSpcReduction="10000"/>
          </a:bodyPr>
          <a:lstStyle/>
          <a:p>
            <a:r>
              <a:rPr lang="en-US" altLang="zh-TW" sz="3200" dirty="0"/>
              <a:t>p</a:t>
            </a:r>
            <a:r>
              <a:rPr lang="en-US" altLang="zh-TW" sz="3200" dirty="0" smtClean="0"/>
              <a:t>roperty : value</a:t>
            </a:r>
          </a:p>
          <a:p>
            <a:endParaRPr lang="en-US" altLang="zh-TW" sz="3200" dirty="0"/>
          </a:p>
          <a:p>
            <a:r>
              <a:rPr lang="en-US" altLang="zh-TW" sz="3200" dirty="0"/>
              <a:t>w</a:t>
            </a:r>
            <a:r>
              <a:rPr lang="en-US" altLang="zh-TW" sz="3200" dirty="0" smtClean="0"/>
              <a:t>idth : 100%;</a:t>
            </a:r>
          </a:p>
          <a:p>
            <a:endParaRPr lang="en-US" altLang="zh-TW" sz="3200" dirty="0"/>
          </a:p>
          <a:p>
            <a:r>
              <a:rPr lang="en-US" altLang="zh-TW" sz="3200" dirty="0"/>
              <a:t>h</a:t>
            </a:r>
            <a:r>
              <a:rPr lang="en-US" altLang="zh-TW" sz="3200" dirty="0" smtClean="0"/>
              <a:t>eight : 500px;</a:t>
            </a:r>
          </a:p>
          <a:p>
            <a:endParaRPr lang="en-US" altLang="zh-TW" sz="3200" dirty="0" smtClean="0"/>
          </a:p>
          <a:p>
            <a:r>
              <a:rPr lang="en-US" altLang="zh-TW" sz="3200" dirty="0"/>
              <a:t>a</a:t>
            </a:r>
            <a:r>
              <a:rPr lang="en-US" altLang="zh-TW" sz="3200" dirty="0" smtClean="0"/>
              <a:t>: hover</a:t>
            </a:r>
            <a:endParaRPr lang="en-US" altLang="zh-TW" sz="3200" dirty="0"/>
          </a:p>
          <a:p>
            <a:endParaRPr lang="en-US" altLang="zh-TW" sz="3200" dirty="0" smtClean="0"/>
          </a:p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35189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Insert CSS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825625"/>
            <a:ext cx="10845800" cy="4351338"/>
          </a:xfrm>
        </p:spPr>
        <p:txBody>
          <a:bodyPr/>
          <a:lstStyle/>
          <a:p>
            <a:r>
              <a:rPr lang="en-US" altLang="zh-TW" dirty="0"/>
              <a:t>External style </a:t>
            </a:r>
            <a:r>
              <a:rPr lang="en-US" altLang="zh-TW" dirty="0" smtClean="0"/>
              <a:t>sheet</a:t>
            </a:r>
          </a:p>
          <a:p>
            <a:pPr marL="457200" lvl="1" indent="0">
              <a:buNone/>
            </a:pPr>
            <a:endParaRPr lang="en-US" altLang="zh-TW" dirty="0"/>
          </a:p>
          <a:p>
            <a:r>
              <a:rPr lang="en-US" altLang="zh-TW" dirty="0"/>
              <a:t>Internal style </a:t>
            </a:r>
            <a:r>
              <a:rPr lang="en-US" altLang="zh-TW" dirty="0" smtClean="0"/>
              <a:t>sheet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Inline style</a:t>
            </a:r>
            <a:endParaRPr lang="zh-TW" altLang="en-US" sz="2800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3"/>
          <a:srcRect l="5918" t="40863" b="50923"/>
          <a:stretch/>
        </p:blipFill>
        <p:spPr>
          <a:xfrm>
            <a:off x="1180407" y="2360814"/>
            <a:ext cx="6496916" cy="266008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4"/>
          <a:srcRect l="7797" t="27637" b="33285"/>
          <a:stretch/>
        </p:blipFill>
        <p:spPr>
          <a:xfrm>
            <a:off x="1180407" y="3162011"/>
            <a:ext cx="4046913" cy="1995055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4432" y="5692254"/>
            <a:ext cx="9115939" cy="342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567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Syntax</a:t>
            </a:r>
            <a:endParaRPr lang="zh-TW" altLang="en-US" dirty="0"/>
          </a:p>
        </p:txBody>
      </p:sp>
      <p:pic>
        <p:nvPicPr>
          <p:cNvPr id="2050" name="Picture 2" descr="CSS selector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90688"/>
            <a:ext cx="6384013" cy="1335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4"/>
          <a:srcRect l="7797" t="27637" b="33285"/>
          <a:stretch/>
        </p:blipFill>
        <p:spPr>
          <a:xfrm>
            <a:off x="838200" y="3303993"/>
            <a:ext cx="4856294" cy="2394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715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Client , Server</a:t>
            </a:r>
            <a:endParaRPr kumimoji="1" lang="ja-JP" altLang="en-US" dirty="0"/>
          </a:p>
        </p:txBody>
      </p:sp>
      <p:pic>
        <p:nvPicPr>
          <p:cNvPr id="6" name="Picture 2" descr="https://upload.wikimedia.org/wikipedia/commons/thumb/c/c9/Client-server-model.svg/2000px-Client-server-model.sv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0890" y="1655116"/>
            <a:ext cx="7015449" cy="4209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內容版面配置區 6"/>
          <p:cNvSpPr>
            <a:spLocks noGrp="1"/>
          </p:cNvSpPr>
          <p:nvPr>
            <p:ph idx="1"/>
          </p:nvPr>
        </p:nvSpPr>
        <p:spPr>
          <a:xfrm>
            <a:off x="677334" y="8433052"/>
            <a:ext cx="8596668" cy="3880773"/>
          </a:xfrm>
        </p:spPr>
        <p:txBody>
          <a:bodyPr/>
          <a:lstStyle/>
          <a:p>
            <a:endParaRPr kumimoji="1" lang="ja-JP" altLang="en-US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6952" y="2281127"/>
            <a:ext cx="1438095" cy="5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650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CSS - selector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2589" y="1918153"/>
            <a:ext cx="6074372" cy="4384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290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Selector</a:t>
            </a:r>
            <a:r>
              <a:rPr lang="zh-TW" altLang="en-US" dirty="0" smtClean="0"/>
              <a:t> </a:t>
            </a:r>
            <a:r>
              <a:rPr lang="en-US" altLang="zh-TW" dirty="0" smtClean="0"/>
              <a:t>-</a:t>
            </a:r>
            <a:r>
              <a:rPr lang="zh-TW" altLang="en-US" dirty="0" smtClean="0"/>
              <a:t> </a:t>
            </a:r>
            <a:r>
              <a:rPr lang="en-US" altLang="zh-TW" dirty="0" smtClean="0"/>
              <a:t>tag</a:t>
            </a:r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448647"/>
            <a:ext cx="4389120" cy="5105293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5009" y="1448646"/>
            <a:ext cx="3779455" cy="1904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047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CSS - selector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542" y="1930400"/>
            <a:ext cx="10575692" cy="3693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020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Selector - class</a:t>
            </a:r>
            <a:endParaRPr lang="zh-TW" altLang="en-US" dirty="0"/>
          </a:p>
        </p:txBody>
      </p:sp>
      <p:pic>
        <p:nvPicPr>
          <p:cNvPr id="7" name="內容版面配置區 6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121294" y="1451105"/>
            <a:ext cx="3333750" cy="1285875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451105"/>
            <a:ext cx="5883682" cy="5100378"/>
          </a:xfrm>
          <a:prstGeom prst="rect">
            <a:avLst/>
          </a:prstGeom>
        </p:spPr>
      </p:pic>
      <p:sp>
        <p:nvSpPr>
          <p:cNvPr id="8" name="橢圓 7"/>
          <p:cNvSpPr/>
          <p:nvPr/>
        </p:nvSpPr>
        <p:spPr>
          <a:xfrm>
            <a:off x="1197033" y="3308465"/>
            <a:ext cx="914400" cy="31588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8476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CSS - selector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128" y="1930400"/>
            <a:ext cx="10191365" cy="3588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697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Selector - id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421476"/>
            <a:ext cx="6214702" cy="5195455"/>
          </a:xfrm>
          <a:prstGeom prst="rect">
            <a:avLst/>
          </a:prstGeom>
        </p:spPr>
      </p:pic>
      <p:pic>
        <p:nvPicPr>
          <p:cNvPr id="6" name="內容版面配置區 6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7536476" y="1421476"/>
            <a:ext cx="3333750" cy="1285875"/>
          </a:xfrm>
          <a:prstGeom prst="rect">
            <a:avLst/>
          </a:prstGeom>
        </p:spPr>
      </p:pic>
      <p:sp>
        <p:nvSpPr>
          <p:cNvPr id="7" name="橢圓 6"/>
          <p:cNvSpPr/>
          <p:nvPr/>
        </p:nvSpPr>
        <p:spPr>
          <a:xfrm>
            <a:off x="1197033" y="3308465"/>
            <a:ext cx="914400" cy="31588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71715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Box model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6148" y="1270000"/>
            <a:ext cx="6449961" cy="4963550"/>
          </a:xfrm>
          <a:prstGeom prst="rect">
            <a:avLst/>
          </a:prstGeom>
        </p:spPr>
      </p:pic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87115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Margins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3600" dirty="0" smtClean="0"/>
              <a:t>margin-top</a:t>
            </a:r>
          </a:p>
          <a:p>
            <a:r>
              <a:rPr lang="en-US" altLang="zh-TW" sz="3600" dirty="0" smtClean="0"/>
              <a:t>margin-bottom</a:t>
            </a:r>
          </a:p>
          <a:p>
            <a:r>
              <a:rPr lang="en-US" altLang="zh-TW" sz="3600" dirty="0" smtClean="0"/>
              <a:t>margin-left</a:t>
            </a:r>
          </a:p>
          <a:p>
            <a:r>
              <a:rPr lang="en-US" altLang="zh-TW" sz="3600" dirty="0" smtClean="0"/>
              <a:t>margin-right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27873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Borders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424586"/>
            <a:ext cx="8621684" cy="5153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078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CSS – padding</a:t>
            </a:r>
            <a:endParaRPr lang="zh-TW" altLang="en-US" dirty="0"/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zh-TW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3033" y="2085859"/>
            <a:ext cx="6065933" cy="3825363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1588" y="2700336"/>
            <a:ext cx="9863024" cy="1407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817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Client , Server</a:t>
            </a:r>
            <a:endParaRPr kumimoji="1" lang="ja-JP" altLang="en-US" dirty="0"/>
          </a:p>
        </p:txBody>
      </p:sp>
      <p:pic>
        <p:nvPicPr>
          <p:cNvPr id="5" name="Picture 2" descr="https://upload.wikimedia.org/wikipedia/commons/thumb/c/c9/Client-server-model.svg/2000px-Client-server-model.sv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7943" y="1558863"/>
            <a:ext cx="7015449" cy="4209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內容版面配置區 5"/>
          <p:cNvSpPr>
            <a:spLocks noGrp="1"/>
          </p:cNvSpPr>
          <p:nvPr>
            <p:ph idx="1"/>
          </p:nvPr>
        </p:nvSpPr>
        <p:spPr>
          <a:xfrm>
            <a:off x="1467943" y="7983873"/>
            <a:ext cx="8596668" cy="3880773"/>
          </a:xfrm>
        </p:spPr>
        <p:txBody>
          <a:bodyPr/>
          <a:lstStyle/>
          <a:p>
            <a:endParaRPr kumimoji="1" lang="ja-JP" altLang="en-US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5667" y="2116084"/>
            <a:ext cx="1333333" cy="4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436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Display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block</a:t>
            </a:r>
          </a:p>
          <a:p>
            <a:endParaRPr lang="en-US" altLang="zh-TW" dirty="0"/>
          </a:p>
          <a:p>
            <a:r>
              <a:rPr lang="en-US" altLang="zh-TW" dirty="0" smtClean="0"/>
              <a:t>inline-block</a:t>
            </a:r>
          </a:p>
          <a:p>
            <a:endParaRPr lang="en-US" altLang="zh-TW" dirty="0"/>
          </a:p>
          <a:p>
            <a:r>
              <a:rPr lang="en-US" altLang="zh-TW" dirty="0" smtClean="0"/>
              <a:t>inline</a:t>
            </a:r>
          </a:p>
          <a:p>
            <a:endParaRPr lang="en-US" altLang="zh-TW" dirty="0"/>
          </a:p>
          <a:p>
            <a:r>
              <a:rPr lang="en-US" altLang="zh-TW" dirty="0" smtClean="0"/>
              <a:t>none</a:t>
            </a:r>
          </a:p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4760" y="1690688"/>
            <a:ext cx="3451884" cy="442629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4760" y="1690688"/>
            <a:ext cx="5065460" cy="2456443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4760" y="1710280"/>
            <a:ext cx="5128666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507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Position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static</a:t>
            </a:r>
          </a:p>
          <a:p>
            <a:endParaRPr lang="en-US" altLang="zh-TW" dirty="0"/>
          </a:p>
          <a:p>
            <a:r>
              <a:rPr lang="en-US" altLang="zh-TW" dirty="0" smtClean="0"/>
              <a:t>relative</a:t>
            </a:r>
          </a:p>
          <a:p>
            <a:endParaRPr lang="en-US" altLang="zh-TW" dirty="0"/>
          </a:p>
          <a:p>
            <a:r>
              <a:rPr lang="en-US" altLang="zh-TW" dirty="0" smtClean="0"/>
              <a:t>fixed</a:t>
            </a:r>
          </a:p>
          <a:p>
            <a:endParaRPr lang="en-US" altLang="zh-TW" dirty="0"/>
          </a:p>
          <a:p>
            <a:r>
              <a:rPr lang="en-US" altLang="zh-TW" dirty="0" smtClean="0"/>
              <a:t>absolute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75814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Position - static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HTML elements are positioned static by default</a:t>
            </a:r>
            <a:r>
              <a:rPr lang="en-US" altLang="zh-TW" dirty="0" smtClean="0"/>
              <a:t>.</a:t>
            </a:r>
          </a:p>
          <a:p>
            <a:endParaRPr lang="en-US" altLang="zh-TW" dirty="0"/>
          </a:p>
          <a:p>
            <a:r>
              <a:rPr lang="en-US" altLang="zh-TW" dirty="0"/>
              <a:t>Static positioned elements are not affected by the top, bottom, left, and right properties.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81991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Position</a:t>
            </a:r>
            <a:r>
              <a:rPr lang="zh-TW" altLang="en-US" dirty="0" smtClean="0"/>
              <a:t> </a:t>
            </a:r>
            <a:r>
              <a:rPr lang="en-US" altLang="zh-TW" dirty="0" smtClean="0"/>
              <a:t>-</a:t>
            </a:r>
            <a:r>
              <a:rPr lang="zh-TW" altLang="en-US" dirty="0" smtClean="0"/>
              <a:t> </a:t>
            </a:r>
            <a:r>
              <a:rPr lang="en-US" altLang="zh-TW" dirty="0" smtClean="0"/>
              <a:t>relative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positioned relative to its normal </a:t>
            </a:r>
            <a:r>
              <a:rPr lang="en-US" altLang="zh-TW" dirty="0" smtClean="0"/>
              <a:t>position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68" y="1501458"/>
            <a:ext cx="5129832" cy="4999672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6040" y="1501458"/>
            <a:ext cx="5501640" cy="1616052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551813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Position</a:t>
            </a:r>
            <a:r>
              <a:rPr lang="zh-TW" altLang="en-US" dirty="0" smtClean="0"/>
              <a:t> </a:t>
            </a:r>
            <a:r>
              <a:rPr lang="en-US" altLang="zh-TW" dirty="0" smtClean="0"/>
              <a:t>-</a:t>
            </a:r>
            <a:r>
              <a:rPr lang="zh-TW" altLang="en-US" dirty="0" smtClean="0"/>
              <a:t> </a:t>
            </a:r>
            <a:r>
              <a:rPr lang="en-US" altLang="zh-TW" dirty="0" smtClean="0"/>
              <a:t>fixed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positioned relative to the viewport, which means it always stays in the same place even if the page is scrolled</a:t>
            </a:r>
            <a:r>
              <a:rPr lang="en-US" altLang="zh-TW" dirty="0" smtClean="0"/>
              <a:t>.</a:t>
            </a:r>
          </a:p>
          <a:p>
            <a:endParaRPr lang="en-US" altLang="zh-TW" dirty="0"/>
          </a:p>
          <a:p>
            <a:r>
              <a:rPr lang="en-US" altLang="zh-TW" dirty="0"/>
              <a:t>The top, right, bottom, and left properties are used to position the element.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32841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Position</a:t>
            </a:r>
            <a:r>
              <a:rPr lang="zh-TW" altLang="en-US" dirty="0" smtClean="0"/>
              <a:t> </a:t>
            </a:r>
            <a:r>
              <a:rPr lang="en-US" altLang="zh-TW" dirty="0" smtClean="0"/>
              <a:t>-</a:t>
            </a:r>
            <a:r>
              <a:rPr lang="zh-TW" altLang="en-US" dirty="0" smtClean="0"/>
              <a:t> </a:t>
            </a:r>
            <a:r>
              <a:rPr lang="en-US" altLang="zh-TW" dirty="0" smtClean="0"/>
              <a:t>absolute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positioned relative to the nearest positioned </a:t>
            </a:r>
            <a:r>
              <a:rPr lang="en-US" altLang="zh-TW" dirty="0" smtClean="0"/>
              <a:t>ancestor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880" y="1299562"/>
            <a:ext cx="6044167" cy="5436518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5727" y="1299562"/>
            <a:ext cx="4830127" cy="2986369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1933575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Position</a:t>
            </a:r>
            <a:endParaRPr kumimoji="1" lang="ja-JP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zh-TW" sz="3600" dirty="0" smtClean="0"/>
          </a:p>
          <a:p>
            <a:r>
              <a:rPr lang="zh-TW" altLang="en-US" sz="3600" dirty="0" smtClean="0"/>
              <a:t>參考網址</a:t>
            </a:r>
            <a:endParaRPr lang="en-US" altLang="zh-TW" sz="3600" dirty="0" smtClean="0"/>
          </a:p>
          <a:p>
            <a:r>
              <a:rPr lang="en-US" altLang="ja-JP" sz="3600" dirty="0">
                <a:hlinkClick r:id="rId2"/>
              </a:rPr>
              <a:t>http://www.see-design.com.tw/i/css_position.html</a:t>
            </a:r>
            <a:endParaRPr kumimoji="1" lang="ja-JP" altLang="en-US" sz="3600" dirty="0"/>
          </a:p>
        </p:txBody>
      </p:sp>
    </p:spTree>
    <p:extLst>
      <p:ext uri="{BB962C8B-B14F-4D97-AF65-F5344CB8AC3E}">
        <p14:creationId xmlns:p14="http://schemas.microsoft.com/office/powerpoint/2010/main" val="790232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JavaScript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9212" y="1298261"/>
            <a:ext cx="7334250" cy="54483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2642982" y="1264555"/>
            <a:ext cx="7226710" cy="193593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72755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What is JavaScript?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825625"/>
            <a:ext cx="10845800" cy="4351338"/>
          </a:xfrm>
        </p:spPr>
        <p:txBody>
          <a:bodyPr/>
          <a:lstStyle/>
          <a:p>
            <a:r>
              <a:rPr lang="en-US" altLang="zh-TW" dirty="0"/>
              <a:t>JavaScript to program the behavior of web pages</a:t>
            </a:r>
          </a:p>
          <a:p>
            <a:r>
              <a:rPr lang="en-US" altLang="zh-TW" dirty="0"/>
              <a:t>Can Change HTML Content, HTML Attributes, HTML Styles (CSS), Validate </a:t>
            </a:r>
            <a:r>
              <a:rPr lang="en-US" altLang="zh-TW" dirty="0" smtClean="0"/>
              <a:t>Data, etc.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548047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Insert JavaScript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825625"/>
            <a:ext cx="10845800" cy="4351338"/>
          </a:xfrm>
        </p:spPr>
        <p:txBody>
          <a:bodyPr/>
          <a:lstStyle/>
          <a:p>
            <a:r>
              <a:rPr lang="en-US" altLang="zh-TW" dirty="0" smtClean="0"/>
              <a:t>External JavaScript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r>
              <a:rPr lang="en-US" altLang="zh-TW" dirty="0" smtClean="0"/>
              <a:t>Internal JavaScript</a:t>
            </a:r>
          </a:p>
          <a:p>
            <a:endParaRPr lang="zh-TW" altLang="en-US" sz="2800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1600" y="2333915"/>
            <a:ext cx="6262258" cy="440315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1600" y="3894571"/>
            <a:ext cx="7757279" cy="1316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14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Browse a web page</a:t>
            </a:r>
            <a:endParaRPr kumimoji="1" lang="ja-JP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http://www.ettoday.net/news/20160228/654366.htm</a:t>
            </a:r>
            <a:endParaRPr lang="zh-TW" altLang="en-US" dirty="0"/>
          </a:p>
          <a:p>
            <a:endParaRPr kumimoji="1" lang="ja-JP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9998" y="2783106"/>
            <a:ext cx="7177839" cy="3895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606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Javascript</a:t>
            </a:r>
            <a:r>
              <a:rPr lang="en-US" altLang="zh-TW" dirty="0" smtClean="0"/>
              <a:t>  hello world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800" dirty="0" smtClean="0"/>
              <a:t>宣告變數利用 </a:t>
            </a:r>
            <a:r>
              <a:rPr lang="en-US" altLang="zh-TW" sz="2800" dirty="0" err="1" smtClean="0"/>
              <a:t>var</a:t>
            </a:r>
            <a:endParaRPr lang="en-US" altLang="zh-TW" sz="2800" dirty="0" smtClean="0"/>
          </a:p>
          <a:p>
            <a:r>
              <a:rPr lang="zh-TW" altLang="en-US" sz="2800" dirty="0" smtClean="0"/>
              <a:t>宣告</a:t>
            </a:r>
            <a:r>
              <a:rPr lang="en-US" altLang="zh-TW" sz="2800" dirty="0" smtClean="0"/>
              <a:t>array: </a:t>
            </a:r>
            <a:r>
              <a:rPr lang="en-US" altLang="zh-TW" sz="2800" dirty="0" err="1" smtClean="0"/>
              <a:t>var</a:t>
            </a:r>
            <a:r>
              <a:rPr lang="en-US" altLang="zh-TW" sz="2800" dirty="0" smtClean="0"/>
              <a:t> name = new Array();</a:t>
            </a:r>
            <a:endParaRPr lang="zh-TW" altLang="en-US" sz="2800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2084" y="3249438"/>
            <a:ext cx="8028619" cy="3608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53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Document.getElementById</a:t>
            </a:r>
            <a:r>
              <a:rPr lang="en-US" altLang="zh-TW" dirty="0" smtClean="0"/>
              <a:t>()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800" dirty="0" smtClean="0"/>
              <a:t>Document</a:t>
            </a:r>
            <a:r>
              <a:rPr lang="zh-TW" altLang="en-US" sz="2800" dirty="0" smtClean="0"/>
              <a:t>代表</a:t>
            </a:r>
            <a:r>
              <a:rPr lang="en-US" altLang="zh-TW" sz="2800" dirty="0" smtClean="0"/>
              <a:t>,</a:t>
            </a:r>
            <a:r>
              <a:rPr lang="zh-TW" altLang="en-US" sz="2800" dirty="0" smtClean="0"/>
              <a:t>網頁</a:t>
            </a:r>
            <a:r>
              <a:rPr lang="en-US" altLang="zh-TW" sz="2800" dirty="0" smtClean="0"/>
              <a:t>(html</a:t>
            </a:r>
            <a:r>
              <a:rPr lang="zh-TW" altLang="en-US" sz="2800" dirty="0" smtClean="0"/>
              <a:t>裡</a:t>
            </a:r>
            <a:r>
              <a:rPr lang="en-US" altLang="zh-TW" sz="2800" dirty="0" smtClean="0"/>
              <a:t>)</a:t>
            </a:r>
            <a:r>
              <a:rPr lang="zh-TW" altLang="en-US" sz="2800" dirty="0" smtClean="0"/>
              <a:t>的資訊</a:t>
            </a:r>
            <a:endParaRPr lang="en-US" altLang="zh-TW" sz="2800" dirty="0" smtClean="0"/>
          </a:p>
          <a:p>
            <a:r>
              <a:rPr lang="en-US" altLang="zh-TW" sz="2800" dirty="0" err="1" smtClean="0"/>
              <a:t>getElementById</a:t>
            </a:r>
            <a:r>
              <a:rPr lang="en-US" altLang="zh-TW" sz="2800" dirty="0" smtClean="0"/>
              <a:t>(“id”)</a:t>
            </a:r>
            <a:r>
              <a:rPr lang="zh-TW" altLang="en-US" sz="2800" dirty="0" smtClean="0"/>
              <a:t>代表</a:t>
            </a:r>
            <a:r>
              <a:rPr lang="en-US" altLang="zh-TW" sz="2800" dirty="0" smtClean="0"/>
              <a:t>,</a:t>
            </a:r>
            <a:r>
              <a:rPr lang="zh-TW" altLang="en-US" sz="2800" dirty="0" smtClean="0"/>
              <a:t>取出</a:t>
            </a:r>
            <a:r>
              <a:rPr lang="en-US" altLang="zh-TW" sz="2800" dirty="0" smtClean="0"/>
              <a:t>id</a:t>
            </a:r>
            <a:r>
              <a:rPr lang="zh-TW" altLang="en-US" sz="2800" dirty="0" smtClean="0"/>
              <a:t>裡的資料</a:t>
            </a:r>
            <a:endParaRPr lang="en-US" altLang="zh-TW" sz="2800" dirty="0" smtClean="0"/>
          </a:p>
          <a:p>
            <a:endParaRPr lang="en-US" altLang="zh-TW" dirty="0" smtClean="0"/>
          </a:p>
          <a:p>
            <a:r>
              <a:rPr lang="zh-TW" altLang="en-US" dirty="0" smtClean="0"/>
              <a:t>常用的用法</a:t>
            </a:r>
            <a:endParaRPr lang="en-US" altLang="zh-TW" dirty="0" smtClean="0"/>
          </a:p>
          <a:p>
            <a:r>
              <a:rPr lang="en-US" altLang="zh-TW" dirty="0" smtClean="0"/>
              <a:t>1.</a:t>
            </a:r>
            <a:r>
              <a:rPr lang="en-US" altLang="zh-TW" dirty="0"/>
              <a:t> </a:t>
            </a:r>
            <a:r>
              <a:rPr lang="en-US" altLang="zh-TW" dirty="0" err="1"/>
              <a:t>Document.getElementById</a:t>
            </a:r>
            <a:r>
              <a:rPr lang="en-US" altLang="zh-TW" dirty="0" smtClean="0"/>
              <a:t>().value:</a:t>
            </a:r>
            <a:r>
              <a:rPr lang="zh-TW" altLang="en-US" dirty="0" smtClean="0"/>
              <a:t>取得</a:t>
            </a:r>
            <a:r>
              <a:rPr lang="en-US" altLang="zh-TW" dirty="0" smtClean="0"/>
              <a:t>form (&lt;input&gt; tag)</a:t>
            </a:r>
            <a:r>
              <a:rPr lang="zh-TW" altLang="en-US" dirty="0" smtClean="0"/>
              <a:t>裡的內容</a:t>
            </a:r>
            <a:endParaRPr lang="en-US" altLang="zh-TW" dirty="0" smtClean="0"/>
          </a:p>
          <a:p>
            <a:r>
              <a:rPr lang="en-US" altLang="zh-TW" dirty="0" smtClean="0"/>
              <a:t>2.</a:t>
            </a:r>
            <a:r>
              <a:rPr lang="en-US" altLang="zh-TW" dirty="0"/>
              <a:t> </a:t>
            </a:r>
            <a:r>
              <a:rPr lang="en-US" altLang="zh-TW" dirty="0" err="1"/>
              <a:t>Document.getElementById</a:t>
            </a:r>
            <a:r>
              <a:rPr lang="en-US" altLang="zh-TW" dirty="0" smtClean="0"/>
              <a:t>().style:</a:t>
            </a:r>
            <a:r>
              <a:rPr lang="zh-TW" altLang="en-US" dirty="0" smtClean="0"/>
              <a:t>修改</a:t>
            </a:r>
            <a:r>
              <a:rPr lang="en-US" altLang="zh-TW" dirty="0" smtClean="0"/>
              <a:t>id</a:t>
            </a:r>
            <a:r>
              <a:rPr lang="zh-TW" altLang="en-US" dirty="0" smtClean="0"/>
              <a:t>的</a:t>
            </a:r>
            <a:r>
              <a:rPr lang="en-US" altLang="zh-TW" dirty="0" smtClean="0"/>
              <a:t>layout</a:t>
            </a:r>
          </a:p>
          <a:p>
            <a:r>
              <a:rPr lang="en-US" altLang="zh-TW" dirty="0" smtClean="0"/>
              <a:t>3. </a:t>
            </a:r>
            <a:r>
              <a:rPr lang="en-US" altLang="zh-TW" dirty="0" err="1" smtClean="0"/>
              <a:t>Document.getElementById</a:t>
            </a:r>
            <a:r>
              <a:rPr lang="en-US" altLang="zh-TW" dirty="0" smtClean="0"/>
              <a:t>()</a:t>
            </a:r>
            <a:r>
              <a:rPr lang="en-US" altLang="zh-TW" dirty="0" err="1" smtClean="0"/>
              <a:t>innerHTML</a:t>
            </a:r>
            <a:r>
              <a:rPr lang="en-US" altLang="zh-TW" dirty="0" smtClean="0"/>
              <a:t>.</a:t>
            </a:r>
            <a:r>
              <a:rPr lang="zh-TW" altLang="en-US" dirty="0" smtClean="0"/>
              <a:t> </a:t>
            </a:r>
            <a:r>
              <a:rPr lang="en-US" altLang="zh-TW" dirty="0" smtClean="0"/>
              <a:t>:</a:t>
            </a:r>
            <a:r>
              <a:rPr lang="zh-TW" altLang="en-US" dirty="0" smtClean="0"/>
              <a:t>更改</a:t>
            </a:r>
            <a:r>
              <a:rPr lang="en-US" altLang="zh-TW" dirty="0" smtClean="0"/>
              <a:t>html</a:t>
            </a:r>
            <a:r>
              <a:rPr lang="zh-TW" altLang="en-US" dirty="0" smtClean="0"/>
              <a:t>裡的內容</a:t>
            </a:r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3515772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InnerHTML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可更改</a:t>
            </a:r>
            <a:r>
              <a:rPr lang="en-US" altLang="zh-TW" dirty="0" smtClean="0"/>
              <a:t>html</a:t>
            </a:r>
            <a:r>
              <a:rPr lang="zh-TW" altLang="en-US" dirty="0" smtClean="0"/>
              <a:t>裡的內容</a:t>
            </a:r>
            <a:endParaRPr lang="en-US" altLang="zh-TW" dirty="0"/>
          </a:p>
          <a:p>
            <a:r>
              <a:rPr lang="zh-TW" altLang="en-US" dirty="0" smtClean="0"/>
              <a:t>可讀</a:t>
            </a:r>
            <a:r>
              <a:rPr lang="en-US" altLang="zh-TW" dirty="0" smtClean="0"/>
              <a:t>html</a:t>
            </a:r>
            <a:r>
              <a:rPr lang="zh-TW" altLang="en-US" dirty="0"/>
              <a:t> </a:t>
            </a:r>
            <a:r>
              <a:rPr lang="en-US" altLang="zh-TW" dirty="0" smtClean="0"/>
              <a:t>tag (</a:t>
            </a:r>
            <a:r>
              <a:rPr lang="en-US" altLang="zh-TW" dirty="0" err="1" smtClean="0"/>
              <a:t>p,h,li,table</a:t>
            </a:r>
            <a:r>
              <a:rPr lang="en-US" altLang="zh-TW" dirty="0" smtClean="0"/>
              <a:t>….)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0776" y="2972457"/>
            <a:ext cx="8981117" cy="3885543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5224" y="1343951"/>
            <a:ext cx="3239663" cy="1398317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06118" y="560232"/>
            <a:ext cx="3391693" cy="234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361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InnerHTML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782" y="2160589"/>
            <a:ext cx="10127399" cy="4687791"/>
          </a:xfrm>
          <a:prstGeom prst="rect">
            <a:avLst/>
          </a:prstGeom>
        </p:spPr>
      </p:pic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0703" y="315211"/>
            <a:ext cx="3327466" cy="1730283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1072" y="222450"/>
            <a:ext cx="3730852" cy="1880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524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innerHTML</a:t>
            </a:r>
            <a:endParaRPr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z="3200" dirty="0" smtClean="0"/>
              <a:t>兩種寫法都可以</a:t>
            </a:r>
            <a:endParaRPr lang="en-US" altLang="zh-TW" sz="3200" dirty="0" smtClean="0"/>
          </a:p>
          <a:p>
            <a:endParaRPr lang="zh-TW" altLang="en-US" dirty="0"/>
          </a:p>
        </p:txBody>
      </p:sp>
      <p:pic>
        <p:nvPicPr>
          <p:cNvPr id="6" name="內容版面配置區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5" y="3455895"/>
            <a:ext cx="11865448" cy="1089211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6635" y="389565"/>
            <a:ext cx="4235794" cy="2836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224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Change HTML content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1" y="1628058"/>
            <a:ext cx="5591360" cy="3951228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4984274" y="5078245"/>
            <a:ext cx="1353895" cy="400110"/>
          </a:xfrm>
          <a:prstGeom prst="rect">
            <a:avLst/>
          </a:prstGeom>
          <a:noFill/>
          <a:ln w="28575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2000" b="1" dirty="0" smtClean="0">
                <a:solidFill>
                  <a:schemeClr val="bg1"/>
                </a:solidFill>
              </a:rPr>
              <a:t>demo.html</a:t>
            </a:r>
            <a:endParaRPr lang="zh-TW" altLang="en-US" sz="2000" b="1" dirty="0">
              <a:solidFill>
                <a:schemeClr val="bg1"/>
              </a:solidFill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5680217"/>
            <a:ext cx="6534150" cy="990600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6212910" y="6214003"/>
            <a:ext cx="1038403" cy="400110"/>
          </a:xfrm>
          <a:prstGeom prst="rect">
            <a:avLst/>
          </a:prstGeom>
          <a:noFill/>
          <a:ln w="28575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2000" b="1" dirty="0" smtClean="0">
                <a:solidFill>
                  <a:schemeClr val="bg1"/>
                </a:solidFill>
              </a:rPr>
              <a:t>main.js</a:t>
            </a:r>
            <a:endParaRPr lang="zh-TW" altLang="en-US" sz="2000" b="1" dirty="0">
              <a:solidFill>
                <a:schemeClr val="bg1"/>
              </a:solidFill>
            </a:endParaRP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49578" y="1628058"/>
            <a:ext cx="1152525" cy="704850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49577" y="2786216"/>
            <a:ext cx="1152525" cy="809625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568054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Change HTML style</a:t>
            </a:r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524154"/>
            <a:ext cx="7011377" cy="3457992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6414785" y="1595688"/>
            <a:ext cx="1353895" cy="400110"/>
          </a:xfrm>
          <a:prstGeom prst="rect">
            <a:avLst/>
          </a:prstGeom>
          <a:noFill/>
          <a:ln w="28575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2000" b="1" dirty="0" smtClean="0">
                <a:solidFill>
                  <a:schemeClr val="bg1"/>
                </a:solidFill>
              </a:rPr>
              <a:t>demo.html</a:t>
            </a:r>
            <a:endParaRPr lang="zh-TW" altLang="en-US" sz="2000" b="1" dirty="0">
              <a:solidFill>
                <a:schemeClr val="bg1"/>
              </a:solidFill>
            </a:endParaRP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5194858"/>
            <a:ext cx="5143500" cy="1219200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4835373" y="5941120"/>
            <a:ext cx="1038403" cy="400110"/>
          </a:xfrm>
          <a:prstGeom prst="rect">
            <a:avLst/>
          </a:prstGeom>
          <a:noFill/>
          <a:ln w="28575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2000" b="1" dirty="0" smtClean="0">
                <a:solidFill>
                  <a:schemeClr val="bg1"/>
                </a:solidFill>
              </a:rPr>
              <a:t>main.js</a:t>
            </a:r>
            <a:endParaRPr lang="zh-TW" altLang="en-US" sz="2000" b="1" dirty="0">
              <a:solidFill>
                <a:schemeClr val="bg1"/>
              </a:solidFill>
            </a:endParaRPr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2792" y="5061508"/>
            <a:ext cx="4505325" cy="1485900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5074667"/>
            <a:ext cx="5937006" cy="1552103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757067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Change HTML </a:t>
            </a:r>
            <a:r>
              <a:rPr lang="en-US" altLang="zh-TW" dirty="0"/>
              <a:t>Validate </a:t>
            </a:r>
            <a:r>
              <a:rPr lang="en-US" altLang="zh-TW" dirty="0" smtClean="0"/>
              <a:t>Data</a:t>
            </a:r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451759"/>
            <a:ext cx="6668371" cy="4402776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6096000" y="5340751"/>
            <a:ext cx="1353895" cy="400110"/>
          </a:xfrm>
          <a:prstGeom prst="rect">
            <a:avLst/>
          </a:prstGeom>
          <a:noFill/>
          <a:ln w="28575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2000" b="1" dirty="0" smtClean="0">
                <a:solidFill>
                  <a:schemeClr val="bg1"/>
                </a:solidFill>
              </a:rPr>
              <a:t>demo.html</a:t>
            </a:r>
            <a:endParaRPr lang="zh-TW" altLang="en-US" sz="2000" b="1" dirty="0">
              <a:solidFill>
                <a:schemeClr val="bg1"/>
              </a:solidFill>
            </a:endParaRP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199" y="1450211"/>
            <a:ext cx="7467600" cy="3248025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7174812" y="4216151"/>
            <a:ext cx="1038403" cy="400110"/>
          </a:xfrm>
          <a:prstGeom prst="rect">
            <a:avLst/>
          </a:prstGeom>
          <a:noFill/>
          <a:ln w="28575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2000" b="1" dirty="0" smtClean="0">
                <a:solidFill>
                  <a:schemeClr val="bg1"/>
                </a:solidFill>
              </a:rPr>
              <a:t>main.js</a:t>
            </a:r>
            <a:endParaRPr lang="zh-TW" altLang="en-US" sz="2000" b="1" dirty="0">
              <a:solidFill>
                <a:schemeClr val="bg1"/>
              </a:solidFill>
            </a:endParaRPr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197" y="1450211"/>
            <a:ext cx="5526977" cy="2077659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197" y="3775593"/>
            <a:ext cx="5538451" cy="2162069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95317" y="3776876"/>
            <a:ext cx="5403864" cy="2077659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333448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7" grpId="1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Javascript</a:t>
            </a:r>
            <a:r>
              <a:rPr lang="en-US" altLang="zh-TW" dirty="0" smtClean="0"/>
              <a:t> – alert()</a:t>
            </a:r>
            <a:endParaRPr lang="zh-TW" altLang="en-US" dirty="0"/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zh-TW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9854" y="1548951"/>
            <a:ext cx="4142146" cy="4629457"/>
          </a:xfrm>
          <a:prstGeom prst="rect">
            <a:avLst/>
          </a:prstGeom>
        </p:spPr>
      </p:pic>
      <p:sp>
        <p:nvSpPr>
          <p:cNvPr id="4" name="內容版面配置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82411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Alert: output</a:t>
            </a:r>
            <a:endParaRPr kumimoji="1" lang="ja-JP" altLang="en-US" dirty="0"/>
          </a:p>
        </p:txBody>
      </p:sp>
      <p:pic>
        <p:nvPicPr>
          <p:cNvPr id="4" name="內容版面配置區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31494" y="2518611"/>
            <a:ext cx="6956004" cy="3286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941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Browse a web page</a:t>
            </a:r>
            <a:endParaRPr kumimoji="1" lang="ja-JP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http://www.ettoday.net/news/20160228/</a:t>
            </a:r>
            <a:r>
              <a:rPr lang="en-US" altLang="zh-TW" dirty="0">
                <a:solidFill>
                  <a:schemeClr val="tx1"/>
                </a:solidFill>
              </a:rPr>
              <a:t>654366.htm</a:t>
            </a:r>
            <a:endParaRPr lang="zh-TW" altLang="en-US" dirty="0">
              <a:solidFill>
                <a:schemeClr val="tx1"/>
              </a:solidFill>
            </a:endParaRPr>
          </a:p>
          <a:p>
            <a:endParaRPr kumimoji="1" lang="ja-JP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8822" y="2654199"/>
            <a:ext cx="6319704" cy="3846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433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Web Server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Apache</a:t>
            </a:r>
          </a:p>
          <a:p>
            <a:r>
              <a:rPr lang="en-US" altLang="zh-TW" dirty="0" smtClean="0"/>
              <a:t>Nginx</a:t>
            </a:r>
          </a:p>
          <a:p>
            <a:endParaRPr lang="zh-TW" altLang="en-US" dirty="0"/>
          </a:p>
        </p:txBody>
      </p:sp>
      <p:pic>
        <p:nvPicPr>
          <p:cNvPr id="2050" name="Picture 2" descr="http://www.bspbazar.com/wp-content/uploads/2015/11/webserve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6477" y="2701297"/>
            <a:ext cx="4151137" cy="3438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6844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Web Server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z="2800" dirty="0" smtClean="0"/>
              <a:t>系上工作站 </a:t>
            </a:r>
            <a:r>
              <a:rPr lang="en-US" altLang="zh-TW" sz="2800" dirty="0" smtClean="0"/>
              <a:t>- Apache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60683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Web Server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z="2800" dirty="0" smtClean="0"/>
              <a:t>在工作站</a:t>
            </a:r>
            <a:r>
              <a:rPr lang="zh-TW" altLang="en-US" sz="2800" dirty="0"/>
              <a:t>上</a:t>
            </a:r>
            <a:r>
              <a:rPr lang="en-US" altLang="zh-TW" sz="2800" dirty="0" smtClean="0"/>
              <a:t>create WWW</a:t>
            </a:r>
            <a:r>
              <a:rPr lang="zh-TW" altLang="en-US" sz="2800" dirty="0" smtClean="0"/>
              <a:t> 資料夾在家目錄下</a:t>
            </a:r>
            <a:endParaRPr lang="en-US" altLang="zh-TW" sz="2800" dirty="0" smtClean="0"/>
          </a:p>
          <a:p>
            <a:r>
              <a:rPr lang="zh-TW" altLang="en-US" sz="2800" dirty="0" smtClean="0"/>
              <a:t>把</a:t>
            </a:r>
            <a:r>
              <a:rPr lang="en-US" altLang="zh-TW" sz="2800" dirty="0" smtClean="0"/>
              <a:t>html</a:t>
            </a:r>
            <a:r>
              <a:rPr lang="zh-TW" altLang="en-US" sz="2800" dirty="0" smtClean="0"/>
              <a:t>檔上傳到</a:t>
            </a:r>
            <a:r>
              <a:rPr lang="en-US" altLang="zh-TW" sz="2800" dirty="0" smtClean="0"/>
              <a:t>WWW</a:t>
            </a:r>
            <a:r>
              <a:rPr lang="zh-TW" altLang="en-US" sz="2800" dirty="0" smtClean="0"/>
              <a:t>資料夾</a:t>
            </a:r>
            <a:r>
              <a:rPr lang="zh-TW" altLang="en-US" sz="2800" dirty="0"/>
              <a:t>下</a:t>
            </a:r>
            <a:endParaRPr lang="en-US" altLang="zh-TW" sz="2800" dirty="0" smtClean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6483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Web Server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z="3200" dirty="0" smtClean="0"/>
              <a:t>如何看上傳的</a:t>
            </a:r>
            <a:r>
              <a:rPr lang="en-US" altLang="zh-TW" sz="3200" dirty="0" smtClean="0"/>
              <a:t>html</a:t>
            </a:r>
            <a:r>
              <a:rPr lang="zh-TW" altLang="en-US" sz="3200" dirty="0" smtClean="0"/>
              <a:t>檔</a:t>
            </a:r>
            <a:r>
              <a:rPr lang="en-US" altLang="zh-TW" sz="3200" dirty="0" smtClean="0"/>
              <a:t>?</a:t>
            </a:r>
          </a:p>
          <a:p>
            <a:r>
              <a:rPr lang="en-US" altLang="zh-TW" sz="3200" dirty="0" smtClean="0"/>
              <a:t>www.cs.ccu.edu.tw/~</a:t>
            </a:r>
            <a:r>
              <a:rPr lang="zh-TW" altLang="en-US" sz="3200" dirty="0" smtClean="0"/>
              <a:t>工作站帳號</a:t>
            </a:r>
            <a:r>
              <a:rPr lang="en-US" altLang="zh-TW" sz="3200" dirty="0"/>
              <a:t>/xxx.html</a:t>
            </a:r>
          </a:p>
          <a:p>
            <a:endParaRPr lang="en-US" altLang="zh-TW" sz="3200" dirty="0" smtClean="0"/>
          </a:p>
        </p:txBody>
      </p:sp>
    </p:spTree>
    <p:extLst>
      <p:ext uri="{BB962C8B-B14F-4D97-AF65-F5344CB8AC3E}">
        <p14:creationId xmlns:p14="http://schemas.microsoft.com/office/powerpoint/2010/main" val="2594737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644977" y="358639"/>
            <a:ext cx="4535462" cy="1280890"/>
          </a:xfrm>
        </p:spPr>
        <p:txBody>
          <a:bodyPr>
            <a:normAutofit/>
          </a:bodyPr>
          <a:lstStyle/>
          <a:p>
            <a:r>
              <a:rPr lang="en-US" altLang="zh-TW" sz="6000" dirty="0" smtClean="0"/>
              <a:t>Reference</a:t>
            </a:r>
            <a:endParaRPr lang="zh-TW" altLang="en-US" sz="6000" dirty="0"/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zh-TW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內容版面配置區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r>
              <a:rPr lang="en-US" altLang="zh-TW" sz="2400" dirty="0">
                <a:hlinkClick r:id="rId3"/>
              </a:rPr>
              <a:t>http://</a:t>
            </a:r>
            <a:r>
              <a:rPr lang="en-US" altLang="zh-TW" sz="2400" dirty="0" smtClean="0">
                <a:hlinkClick r:id="rId3"/>
              </a:rPr>
              <a:t>www.w3school.com.cn/index.html</a:t>
            </a:r>
            <a:endParaRPr lang="en-US" altLang="zh-TW" sz="2400" dirty="0" smtClean="0"/>
          </a:p>
          <a:p>
            <a:endParaRPr lang="en-US" altLang="zh-TW" sz="2400" dirty="0"/>
          </a:p>
          <a:p>
            <a:r>
              <a:rPr lang="en-US" altLang="zh-TW" sz="2400" dirty="0">
                <a:hlinkClick r:id="rId4"/>
              </a:rPr>
              <a:t>http://www.1keydata.com/css-tutorial/tw</a:t>
            </a:r>
            <a:r>
              <a:rPr lang="en-US" altLang="zh-TW" sz="2400" dirty="0" smtClean="0">
                <a:hlinkClick r:id="rId4"/>
              </a:rPr>
              <a:t>/</a:t>
            </a:r>
            <a:endParaRPr lang="en-US" altLang="zh-TW" sz="2400" dirty="0" smtClean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85693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Browse a web page</a:t>
            </a:r>
            <a:endParaRPr kumimoji="1" lang="ja-JP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36702" y="1390568"/>
            <a:ext cx="8596668" cy="3880773"/>
          </a:xfrm>
        </p:spPr>
        <p:txBody>
          <a:bodyPr/>
          <a:lstStyle/>
          <a:p>
            <a:r>
              <a:rPr lang="en-US" altLang="zh-TW" dirty="0"/>
              <a:t>http://</a:t>
            </a:r>
            <a:r>
              <a:rPr lang="en-US" altLang="zh-TW" dirty="0" smtClean="0"/>
              <a:t>www.ettoday.net/news/20160228/</a:t>
            </a:r>
            <a:r>
              <a:rPr lang="en-US" altLang="zh-TW" dirty="0" smtClean="0">
                <a:solidFill>
                  <a:srgbClr val="FF0000"/>
                </a:solidFill>
              </a:rPr>
              <a:t>654366.html</a:t>
            </a:r>
          </a:p>
          <a:p>
            <a:endParaRPr lang="en-US" altLang="zh-TW" dirty="0">
              <a:solidFill>
                <a:srgbClr val="FF0000"/>
              </a:solidFill>
            </a:endParaRPr>
          </a:p>
          <a:p>
            <a:r>
              <a:rPr lang="zh-TW" altLang="en-US" dirty="0" smtClean="0">
                <a:solidFill>
                  <a:schemeClr val="tx1"/>
                </a:solidFill>
              </a:rPr>
              <a:t>可以在網站上輸入</a:t>
            </a:r>
            <a:r>
              <a:rPr lang="en-US" altLang="zh-TW" dirty="0" err="1" smtClean="0">
                <a:solidFill>
                  <a:schemeClr val="tx1"/>
                </a:solidFill>
              </a:rPr>
              <a:t>Ctrl+U</a:t>
            </a:r>
            <a:r>
              <a:rPr lang="zh-TW" altLang="en-US" dirty="0" smtClean="0">
                <a:solidFill>
                  <a:schemeClr val="tx1"/>
                </a:solidFill>
              </a:rPr>
              <a:t>得到</a:t>
            </a:r>
            <a:r>
              <a:rPr lang="en-US" altLang="zh-TW" dirty="0" smtClean="0">
                <a:solidFill>
                  <a:schemeClr val="tx1"/>
                </a:solidFill>
              </a:rPr>
              <a:t>HTML</a:t>
            </a:r>
            <a:endParaRPr lang="zh-TW" altLang="en-US" dirty="0">
              <a:solidFill>
                <a:schemeClr val="tx1"/>
              </a:solidFill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7402" y="2849367"/>
            <a:ext cx="8356600" cy="3840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991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多面向">
  <a:themeElements>
    <a:clrScheme name="多面向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多面向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多面向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388</TotalTime>
  <Words>1411</Words>
  <Application>Microsoft Office PowerPoint</Application>
  <PresentationFormat>寬螢幕</PresentationFormat>
  <Paragraphs>386</Paragraphs>
  <Slides>84</Slides>
  <Notes>42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84</vt:i4>
      </vt:variant>
    </vt:vector>
  </HeadingPairs>
  <TitlesOfParts>
    <vt:vector size="92" baseType="lpstr">
      <vt:lpstr>メイリオ</vt:lpstr>
      <vt:lpstr>游ゴシック</vt:lpstr>
      <vt:lpstr>微軟正黑體</vt:lpstr>
      <vt:lpstr>新細明體</vt:lpstr>
      <vt:lpstr>Arial</vt:lpstr>
      <vt:lpstr>Trebuchet MS</vt:lpstr>
      <vt:lpstr>Wingdings 3</vt:lpstr>
      <vt:lpstr>多面向</vt:lpstr>
      <vt:lpstr>網頁前端初入門  HTML、CSS、JavaScript</vt:lpstr>
      <vt:lpstr>Outline</vt:lpstr>
      <vt:lpstr>Editor</vt:lpstr>
      <vt:lpstr>What is web page?</vt:lpstr>
      <vt:lpstr>Client , Server</vt:lpstr>
      <vt:lpstr>Client , Server</vt:lpstr>
      <vt:lpstr>Browse a web page</vt:lpstr>
      <vt:lpstr>Browse a web page</vt:lpstr>
      <vt:lpstr>Browse a web page</vt:lpstr>
      <vt:lpstr>Front-end ,back end</vt:lpstr>
      <vt:lpstr>Front-end , back end</vt:lpstr>
      <vt:lpstr>流程</vt:lpstr>
      <vt:lpstr>流程</vt:lpstr>
      <vt:lpstr>流程</vt:lpstr>
      <vt:lpstr>流程</vt:lpstr>
      <vt:lpstr>流程</vt:lpstr>
      <vt:lpstr>Front-end</vt:lpstr>
      <vt:lpstr>Front-end</vt:lpstr>
      <vt:lpstr>Front-end</vt:lpstr>
      <vt:lpstr>HTML</vt:lpstr>
      <vt:lpstr>HTML</vt:lpstr>
      <vt:lpstr>Markup Language</vt:lpstr>
      <vt:lpstr>Html 架構</vt:lpstr>
      <vt:lpstr>PowerPoint 簡報</vt:lpstr>
      <vt:lpstr>HTML head</vt:lpstr>
      <vt:lpstr>Head – title </vt:lpstr>
      <vt:lpstr>Head-style</vt:lpstr>
      <vt:lpstr>Head-link</vt:lpstr>
      <vt:lpstr>Head - meta</vt:lpstr>
      <vt:lpstr>Head -script</vt:lpstr>
      <vt:lpstr>Body</vt:lpstr>
      <vt:lpstr>Body-Headings</vt:lpstr>
      <vt:lpstr>Body-Paragraph</vt:lpstr>
      <vt:lpstr>Body-Blocks &lt;div&gt; &lt;span&gt;</vt:lpstr>
      <vt:lpstr>HTML - div</vt:lpstr>
      <vt:lpstr>ID/Class</vt:lpstr>
      <vt:lpstr>HTML - input</vt:lpstr>
      <vt:lpstr>HTML - input</vt:lpstr>
      <vt:lpstr>Links</vt:lpstr>
      <vt:lpstr>Table</vt:lpstr>
      <vt:lpstr>Rowspan , Colspan</vt:lpstr>
      <vt:lpstr>Lists</vt:lpstr>
      <vt:lpstr>Images</vt:lpstr>
      <vt:lpstr>Audio/Video</vt:lpstr>
      <vt:lpstr>CSS</vt:lpstr>
      <vt:lpstr>What is CSS?</vt:lpstr>
      <vt:lpstr>CSS  Rule</vt:lpstr>
      <vt:lpstr>Insert CSS</vt:lpstr>
      <vt:lpstr>Syntax</vt:lpstr>
      <vt:lpstr>CSS - selector</vt:lpstr>
      <vt:lpstr>Selector - tag</vt:lpstr>
      <vt:lpstr>CSS - selector</vt:lpstr>
      <vt:lpstr>Selector - class</vt:lpstr>
      <vt:lpstr>CSS - selector</vt:lpstr>
      <vt:lpstr>Selector - id</vt:lpstr>
      <vt:lpstr>Box model</vt:lpstr>
      <vt:lpstr>Margins</vt:lpstr>
      <vt:lpstr>Borders</vt:lpstr>
      <vt:lpstr>CSS – padding</vt:lpstr>
      <vt:lpstr>Display</vt:lpstr>
      <vt:lpstr>Position</vt:lpstr>
      <vt:lpstr>Position - static</vt:lpstr>
      <vt:lpstr>Position - relative</vt:lpstr>
      <vt:lpstr>Position - fixed</vt:lpstr>
      <vt:lpstr>Position - absolute</vt:lpstr>
      <vt:lpstr>Position</vt:lpstr>
      <vt:lpstr>JavaScript</vt:lpstr>
      <vt:lpstr>What is JavaScript?</vt:lpstr>
      <vt:lpstr>Insert JavaScript</vt:lpstr>
      <vt:lpstr>Javascript  hello world</vt:lpstr>
      <vt:lpstr>Document.getElementById()</vt:lpstr>
      <vt:lpstr>InnerHTML</vt:lpstr>
      <vt:lpstr>InnerHTML</vt:lpstr>
      <vt:lpstr>innerHTML</vt:lpstr>
      <vt:lpstr>Change HTML content</vt:lpstr>
      <vt:lpstr>Change HTML style</vt:lpstr>
      <vt:lpstr>Change HTML Validate Data</vt:lpstr>
      <vt:lpstr>Javascript – alert()</vt:lpstr>
      <vt:lpstr>Alert: output</vt:lpstr>
      <vt:lpstr>Web Server</vt:lpstr>
      <vt:lpstr>Web Server</vt:lpstr>
      <vt:lpstr>Web Server</vt:lpstr>
      <vt:lpstr>Web Server</vt:lpstr>
      <vt:lpstr>Reference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網頁前端初入門  HTML、CSS、JavaScript</dc:title>
  <dc:creator>albiss</dc:creator>
  <cp:lastModifiedBy>albiss</cp:lastModifiedBy>
  <cp:revision>36</cp:revision>
  <dcterms:created xsi:type="dcterms:W3CDTF">2017-06-02T14:55:56Z</dcterms:created>
  <dcterms:modified xsi:type="dcterms:W3CDTF">2017-06-03T03:23:51Z</dcterms:modified>
</cp:coreProperties>
</file>